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84" r:id="rId2"/>
    <p:sldId id="273" r:id="rId3"/>
    <p:sldId id="270" r:id="rId4"/>
    <p:sldId id="274" r:id="rId5"/>
    <p:sldId id="278" r:id="rId6"/>
    <p:sldId id="279" r:id="rId7"/>
    <p:sldId id="283" r:id="rId8"/>
    <p:sldId id="287" r:id="rId9"/>
    <p:sldId id="288" r:id="rId10"/>
    <p:sldId id="286" r:id="rId11"/>
    <p:sldId id="289" r:id="rId12"/>
    <p:sldId id="28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66FFFF"/>
    <a:srgbClr val="CE22B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28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3E4B90-777A-4A9C-BF7D-2284C513C8F8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49FBF7-50EE-4B0D-8C31-401241B888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49FBF7-50EE-4B0D-8C31-401241B8880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5CA4E-152D-4483-8D90-0EE98F62F5B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9092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E5CA4E-152D-4483-8D90-0EE98F62F5B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69092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9;&#1072;&#1081;&#1090;&#1086;&#1073;&#1088;&#1072;&#1079;&#1086;&#1074;&#1072;&#1085;&#1080;&#1103;.&#1088;&#1092;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hyperlink" Target="https://&#1089;&#1072;&#1081;&#1090;&#1086;&#1073;&#1088;&#1072;&#1079;&#1086;&#1074;&#1072;&#1085;&#1080;&#1103;.&#1088;&#1092;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scysqjt_8Iw?si=5dufN6T5a-QB3NND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museum-nt.ru/content/science/publications/detail.php?ELEMENT_ID=613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12776"/>
            <a:ext cx="6732240" cy="89396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 проект  по теме «Мы – наследники Победы»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7380312" cy="1466417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Филиал МБДОУ– детского  сада «Детство»        детский сад №516</a:t>
            </a:r>
          </a:p>
          <a:p>
            <a:r>
              <a:rPr lang="ru-RU" sz="3000" b="1" dirty="0" smtClean="0">
                <a:solidFill>
                  <a:srgbClr val="002060"/>
                </a:solidFill>
                <a:latin typeface="Monotype Corsiva" pitchFamily="66" charset="0"/>
              </a:rPr>
              <a:t>     </a:t>
            </a:r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ПРЕДСТАВЛЯЕТ…</a:t>
            </a:r>
            <a:endParaRPr lang="ru-RU" sz="2800" b="1" dirty="0">
              <a:solidFill>
                <a:srgbClr val="002060"/>
              </a:solidFill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733256"/>
            <a:ext cx="72728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Авторы: Воспитанники  подготовительной  к школе группы</a:t>
            </a:r>
          </a:p>
          <a:p>
            <a:endParaRPr lang="ru-RU" sz="2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3573016"/>
            <a:ext cx="64087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itchFamily="66" charset="0"/>
              </a:rPr>
              <a:t>для участия в </a:t>
            </a:r>
            <a:r>
              <a:rPr lang="ru-RU" sz="2400" b="1" dirty="0">
                <a:solidFill>
                  <a:srgbClr val="7030A0"/>
                </a:solidFill>
                <a:latin typeface="Monotype Corsiva" panose="03010101010201010101" pitchFamily="66" charset="0"/>
              </a:rPr>
              <a:t>Городском конкурсе </a:t>
            </a:r>
            <a:endParaRPr lang="ru-RU" sz="2400" b="1" dirty="0" smtClean="0">
              <a:solidFill>
                <a:srgbClr val="7030A0"/>
              </a:solidFill>
              <a:latin typeface="Monotype Corsiva" panose="03010101010201010101" pitchFamily="66" charset="0"/>
            </a:endParaRP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«Родина – моя Россия!» 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latin typeface="Monotype Corsiva" panose="03010101010201010101" pitchFamily="66" charset="0"/>
              </a:rPr>
              <a:t>для воспитанников  6-7 лет муниципальных дошкольных образовательных организаций города Екатеринбурга</a:t>
            </a:r>
            <a:endParaRPr lang="ru-RU" sz="2400" b="1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060848"/>
            <a:ext cx="67322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Monotype Corsiva" pitchFamily="66" charset="0"/>
              </a:rPr>
              <a:t>«К годовщине Дня народного подвига по формированию Уральского добровольческого танкового корпуса!»</a:t>
            </a:r>
            <a:endParaRPr lang="ru-RU" sz="32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616" y="6165304"/>
            <a:ext cx="57855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 smtClean="0">
                <a:solidFill>
                  <a:srgbClr val="FF0000"/>
                </a:solidFill>
                <a:latin typeface="Monotype Corsiva" pitchFamily="66" charset="0"/>
              </a:rPr>
              <a:t>Таланова</a:t>
            </a:r>
            <a:r>
              <a:rPr lang="ru-RU" sz="2400" b="1" dirty="0" smtClean="0">
                <a:solidFill>
                  <a:srgbClr val="FF0000"/>
                </a:solidFill>
                <a:latin typeface="Monotype Corsiva" pitchFamily="66" charset="0"/>
              </a:rPr>
              <a:t> Татьяна Дмитриевна, воспитатель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7711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96136" y="188640"/>
            <a:ext cx="316835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100" b="1" dirty="0">
              <a:solidFill>
                <a:srgbClr val="002060"/>
              </a:solidFill>
            </a:endParaRPr>
          </a:p>
          <a:p>
            <a:pPr algn="r"/>
            <a:r>
              <a:rPr lang="ru-RU" sz="2100" b="1" dirty="0" smtClean="0">
                <a:solidFill>
                  <a:srgbClr val="002060"/>
                </a:solidFill>
              </a:rPr>
              <a:t> </a:t>
            </a:r>
            <a:endParaRPr lang="ru-RU" sz="2100" b="1" dirty="0">
              <a:solidFill>
                <a:srgbClr val="002060"/>
              </a:solidFill>
            </a:endParaRPr>
          </a:p>
        </p:txBody>
      </p:sp>
      <p:pic>
        <p:nvPicPr>
          <p:cNvPr id="49154" name="Picture 2" descr="Хочу такой сайт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68475" y="38100"/>
            <a:ext cx="9525" cy="9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332656"/>
            <a:ext cx="5760640" cy="6463308"/>
          </a:xfrm>
          <a:prstGeom prst="rect">
            <a:avLst/>
          </a:prstGeom>
          <a:solidFill>
            <a:schemeClr val="bg1">
              <a:alpha val="56000"/>
            </a:schemeClr>
          </a:solidFill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Что мы узнали, занимаясь нашим проектом?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i="1" dirty="0" smtClean="0">
                <a:solidFill>
                  <a:schemeClr val="tx2"/>
                </a:solidFill>
              </a:rPr>
              <a:t>Послушав рассказы воспитателя и просмотрев фильмы, мы узнали как появился УДТК и посвященный ему памятник в Екатеринбурге.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chemeClr val="tx2"/>
                </a:solidFill>
              </a:rPr>
              <a:t>  Рассмотрев фотографии памятников УДТК в других городах Урала, мы узнали, что памятник в Екатеринбурге один из самых необычных, т.к. в большинстве городов на постаментах стоят танки.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b="1" i="1" dirty="0" smtClean="0">
                <a:solidFill>
                  <a:schemeClr val="tx2"/>
                </a:solidFill>
              </a:rPr>
              <a:t> Узнали, почему УДТК называли «Дивизия черных ножей».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2"/>
                </a:solidFill>
              </a:rPr>
              <a:t>• Вместе с нашими родителями мы посетили музей военной техники в г. Верхней Пышме.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chemeClr val="tx2"/>
                </a:solidFill>
              </a:rPr>
              <a:t>• Исследуя историю Уральского добровольческого танкового корпуса, мы поняли как важно знать историю своей страны и помнить подвиги её героев!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49000"/>
            <a:lum/>
          </a:blip>
          <a:srcRect/>
          <a:stretch>
            <a:fillRect r="-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Хочу такой сайт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68475" y="38100"/>
            <a:ext cx="9525" cy="952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9552" y="836712"/>
            <a:ext cx="8208912" cy="3416320"/>
          </a:xfrm>
          <a:prstGeom prst="rect">
            <a:avLst/>
          </a:prstGeom>
          <a:solidFill>
            <a:schemeClr val="bg1">
              <a:alpha val="86000"/>
            </a:schemeClr>
          </a:solidFill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cs typeface="Times New Roman" pitchFamily="18" charset="0"/>
              </a:rPr>
              <a:t>            На данный момент, собрав все продукты совместной детско-родительской деятельности, мы подобрали много наглядного материала и создали множество различных игровых пособий. Особенно нравится детям использовать макет одного из сражений, ведь каждый ребёнок может почувствовать себя настоящим генералом и управлять воздушными, наземными и подводными войсками...</a:t>
            </a:r>
            <a:r>
              <a:rPr lang="ru-RU" b="1" i="1" dirty="0" smtClean="0">
                <a:solidFill>
                  <a:srgbClr val="002060"/>
                </a:solidFill>
                <a:cs typeface="Times New Roman" pitchFamily="18" charset="0"/>
                <a:hlinkClick r:id="rId4"/>
              </a:rPr>
              <a:t>  </a:t>
            </a:r>
            <a:endParaRPr lang="ru-RU" b="1" i="1" dirty="0" smtClean="0">
              <a:solidFill>
                <a:srgbClr val="002060"/>
              </a:solidFill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002060"/>
                </a:solidFill>
                <a:cs typeface="Times New Roman" pitchFamily="18" charset="0"/>
              </a:rPr>
              <a:t>            Мы не собираемся останавливаться на достигнутом - у детей возникло очень много вопросов: "Какие награды давали и за что? В чём отличие ордена и медали? Кому из  участников ВОВ еще посвящены памятники на Урале и т.д.".  Кроме того,  хотелось бы подключить как можно больше родителей к патриотическому воспитанию дошкольников. Поэтому наш проект не заканчивается... </a:t>
            </a:r>
          </a:p>
        </p:txBody>
      </p:sp>
      <p:pic>
        <p:nvPicPr>
          <p:cNvPr id="13" name="Рисунок 12" descr="IMG-20240318-WA001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43608" y="4293096"/>
            <a:ext cx="3240360" cy="2430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2024-03-31_16-04-1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04048" y="4077072"/>
            <a:ext cx="2088232" cy="26057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707904" y="260649"/>
            <a:ext cx="4896544" cy="504055"/>
          </a:xfrm>
          <a:solidFill>
            <a:schemeClr val="bg1">
              <a:alpha val="74000"/>
            </a:schemeClr>
          </a:solidFill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Segoe Print" pitchFamily="2" charset="0"/>
              </a:rPr>
              <a:t>Заключительный этап</a:t>
            </a:r>
            <a:endParaRPr lang="ru-RU" sz="2800" b="1" dirty="0">
              <a:solidFill>
                <a:srgbClr val="FF0000"/>
              </a:solidFill>
              <a:latin typeface="Segoe Print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5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7344816" cy="792088"/>
          </a:xfrm>
          <a:solidFill>
            <a:schemeClr val="bg1">
              <a:alpha val="54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Print" panose="02000600000000000000" pitchFamily="2" charset="0"/>
              </a:rPr>
              <a:t>Источники фото и видеоматериалов:</a:t>
            </a:r>
            <a:endParaRPr lang="ru-RU" sz="2400" b="1" dirty="0">
              <a:solidFill>
                <a:srgbClr val="FF0000"/>
              </a:solidFill>
              <a:latin typeface="Segoe Print" panose="02000600000000000000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060848"/>
            <a:ext cx="6192688" cy="2376264"/>
          </a:xfrm>
          <a:solidFill>
            <a:schemeClr val="bg1">
              <a:alpha val="54000"/>
            </a:schemeClr>
          </a:solidFill>
        </p:spPr>
        <p:txBody>
          <a:bodyPr>
            <a:normAutofit/>
          </a:bodyPr>
          <a:lstStyle/>
          <a:p>
            <a:r>
              <a:rPr lang="en-US" sz="2000" u="sng" dirty="0" smtClean="0">
                <a:solidFill>
                  <a:schemeClr val="tx2"/>
                </a:solidFill>
                <a:hlinkClick r:id="rId3"/>
              </a:rPr>
              <a:t>https://youtu.be/scysqjt_8Iw?si=5dufN6T5a-QB3NND</a:t>
            </a:r>
            <a:endParaRPr lang="ru-RU" sz="2000" u="sng" dirty="0" smtClean="0">
              <a:solidFill>
                <a:schemeClr val="tx2"/>
              </a:solidFill>
            </a:endParaRPr>
          </a:p>
          <a:p>
            <a:r>
              <a:rPr lang="en-US" sz="2000" dirty="0" smtClean="0">
                <a:solidFill>
                  <a:schemeClr val="tx2"/>
                </a:solidFill>
                <a:hlinkClick r:id="rId4"/>
              </a:rPr>
              <a:t>https://museum-nt.ru/content/science/publications/detail.php?ELEMENT_ID=6132</a:t>
            </a:r>
            <a:r>
              <a:rPr lang="ru-RU" sz="2000" dirty="0" smtClean="0">
                <a:solidFill>
                  <a:schemeClr val="tx2"/>
                </a:solidFill>
              </a:rPr>
              <a:t> </a:t>
            </a:r>
          </a:p>
          <a:p>
            <a:r>
              <a:rPr lang="ru-RU" sz="2000" b="1" dirty="0" smtClean="0">
                <a:solidFill>
                  <a:schemeClr val="tx2"/>
                </a:solidFill>
              </a:rPr>
              <a:t>Фото и видео из архива филиала МБДОУ – детского сада «Детство» детского сада №516</a:t>
            </a:r>
            <a:endParaRPr lang="ru-RU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445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764704"/>
            <a:ext cx="8424936" cy="5544616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algn="just">
              <a:buClr>
                <a:schemeClr val="accent1"/>
              </a:buClr>
              <a:buSzPct val="70000"/>
              <a:buNone/>
              <a:defRPr/>
            </a:pPr>
            <a:endParaRPr lang="ru-RU" sz="2400" dirty="0" smtClean="0">
              <a:solidFill>
                <a:srgbClr val="002060"/>
              </a:solidFill>
            </a:endParaRPr>
          </a:p>
          <a:p>
            <a:pPr lvl="0" algn="just">
              <a:buClr>
                <a:schemeClr val="accent1"/>
              </a:buClr>
              <a:buSzPct val="70000"/>
              <a:buNone/>
              <a:defRPr/>
            </a:pPr>
            <a:endParaRPr lang="ru-RU" sz="2400" dirty="0" smtClean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04664"/>
            <a:ext cx="8568952" cy="5201424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 smtClean="0">
                <a:solidFill>
                  <a:srgbClr val="002060"/>
                </a:solidFill>
                <a:latin typeface="Segoe Print" pitchFamily="2" charset="0"/>
              </a:rPr>
              <a:t>Технологическая карта проекта</a:t>
            </a:r>
            <a:endParaRPr lang="en-US" b="1" cap="all" dirty="0" smtClean="0">
              <a:solidFill>
                <a:srgbClr val="002060"/>
              </a:solidFill>
              <a:latin typeface="Segoe Print" pitchFamily="2" charset="0"/>
            </a:endParaRPr>
          </a:p>
          <a:p>
            <a:pPr algn="just">
              <a:spcBef>
                <a:spcPts val="1200"/>
              </a:spcBef>
            </a:pP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проекта: 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познавательно-исследовательский, творческий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проекта: 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воспитанники подготовительной группы, родители, воспитатель.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проекта: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подготовительный, основной, заключительный.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проекта: 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Наглядные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демонстрация наглядного материала (иллюстрации, презентации, просмотр видеоролика); 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Словесные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беседы о событиях Великой Отечественной Войны, чтение художественной и научно-популярной  литературы;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Практические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изготовление макетов, рисунков, изучение альбомов, книг;</a:t>
            </a: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Духовно-нравственное воспитание ребенка начинается с дошкольного возраста. Очень важно прививать ребенку уважительное отношение к историческому прошлому Родины, своего народа. Победа в Великой Отечественной Войне - это духовный подвиг наших отцов, дедов, матерей и бабушек, многие из которых продолжают еще жить рядом с нами, - подвиг, без которого не было бы ни нас с вами, ни России. Один из таких подвигов совершили Уральцы, сформировав «танковый корпус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сверхплана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(газета «Уральский рабочий»).</a:t>
            </a:r>
            <a:endParaRPr lang="ru-RU" sz="1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специальных педагогических условий будет способствовать формированию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дошкольников устойчивых 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представлений </a:t>
            </a:r>
            <a:r>
              <a:rPr 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подвиге уральского народа во имя Великой Победы, о вкладе Уральского Добровольческого Танкового  Корпуса  в Победу в Великой Отечественной Войне</a:t>
            </a:r>
          </a:p>
        </p:txBody>
      </p:sp>
    </p:spTree>
    <p:extLst>
      <p:ext uri="{BB962C8B-B14F-4D97-AF65-F5344CB8AC3E}">
        <p14:creationId xmlns="" xmlns:p14="http://schemas.microsoft.com/office/powerpoint/2010/main" val="18647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6192688"/>
          </a:xfrm>
          <a:solidFill>
            <a:schemeClr val="bg1">
              <a:alpha val="92000"/>
            </a:schemeClr>
          </a:solidFill>
        </p:spPr>
        <p:txBody>
          <a:bodyPr>
            <a:normAutofit fontScale="90000"/>
          </a:bodyPr>
          <a:lstStyle/>
          <a:p>
            <a:pPr algn="l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познакомить детей с историей создания уральского добровольческого танкового корпуса, его значимостью для страны во время Великой Отечественной Войны; воспитание патриотизма, чувства гордости за свой народ и Родину.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 Познакомить с историей уральского добровольческого танкового корпуса, его подвигами в борьбе за свободу Родины;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Подвести к восприятию художественных произведений о войне;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Формировать нравственно-патриотические качества: храбрость, мужество, стремление защищать свою Родину.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Дать детям представления о том, что народ помнит и чтит память героев в Великой Отечественной войны 1941-1945 гг.: в честь героев слагают стихи и песни, воздвигают памятники.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Организовать сотрудничество с родителями, оказывать поддержку и содействие семьям в воспитании у дошкольников патриотических чувств.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Формировать мнение о недопустимости повторения войны.</a:t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формы реализации проекта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беседы, организованная образовательная деятельность, мини-выставки, консультации для родителей, показ презентаций, мультипликационных фильмов о войне, видеоклипов.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58000"/>
            <a:lum/>
          </a:blip>
          <a:srcRect/>
          <a:stretch>
            <a:fillRect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0" y="188640"/>
            <a:ext cx="4320480" cy="461665"/>
          </a:xfrm>
          <a:prstGeom prst="rect">
            <a:avLst/>
          </a:prstGeom>
          <a:solidFill>
            <a:schemeClr val="bg1">
              <a:alpha val="41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Подготовительный этап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9632" y="5301208"/>
            <a:ext cx="52565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179512" y="606537"/>
            <a:ext cx="8712968" cy="2523768"/>
          </a:xfrm>
          <a:prstGeom prst="rect">
            <a:avLst/>
          </a:prstGeom>
          <a:solidFill>
            <a:schemeClr val="bg1">
              <a:alpha val="9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Мероприятия: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· Изучение литературы, новых методик и технологий по вопросам нравственно-патриотического воспитания детей.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Подбор детской художественной литературы и наглядного материала по теме, а также дидактических игр и пособий, формирование аудио- и </a:t>
            </a:r>
            <a:r>
              <a:rPr kumimoji="0" lang="ru-RU" sz="1600" b="0" i="0" u="none" strike="noStrike" cap="none" normalizeH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медиатеки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по тематике проекта.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 Индивидуальное консультирование родителей и привлечение их к сбору и созданию материалов.</a:t>
            </a:r>
            <a:endParaRPr kumimoji="0" lang="ru-RU" sz="16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· Выявление знаний и представлений детей по теме через организованную совместную деятельность.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058" name="Picture 2" descr="E:\ЛЮБЛЮ УРАЛ 516\IMG-20191024-WA0014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51520" y="3573016"/>
            <a:ext cx="2990850" cy="18402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059" name="Picture 3" descr="E:\ЛЮБЛЮ УРАЛ 516\IMG-20191024-WA0018.jp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3635896" y="4221088"/>
            <a:ext cx="2345436" cy="171278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9" name="TextBox 18"/>
          <p:cNvSpPr txBox="1"/>
          <p:nvPr/>
        </p:nvSpPr>
        <p:spPr>
          <a:xfrm>
            <a:off x="611560" y="5661248"/>
            <a:ext cx="2016224" cy="553998"/>
          </a:xfrm>
          <a:prstGeom prst="rect">
            <a:avLst/>
          </a:prstGeom>
          <a:solidFill>
            <a:schemeClr val="bg1">
              <a:alpha val="9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литературы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23928" y="3284984"/>
            <a:ext cx="1800200" cy="76944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и создание дидактических игр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 descr="2024-03-22_15-07-3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3429000"/>
            <a:ext cx="1975104" cy="193624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6516216" y="5517232"/>
            <a:ext cx="2160240" cy="769441"/>
          </a:xfrm>
          <a:prstGeom prst="rect">
            <a:avLst/>
          </a:prstGeom>
          <a:solidFill>
            <a:schemeClr val="bg1">
              <a:alpha val="94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Подбор 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иллюстраций и фото</a:t>
            </a:r>
          </a:p>
          <a:p>
            <a:pPr algn="ctr"/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1000"/>
            <a:lum/>
          </a:blip>
          <a:srcRect/>
          <a:stretch>
            <a:fillRect r="-15000" b="-5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6016" y="188641"/>
            <a:ext cx="4176464" cy="738664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Содержательный этап.</a:t>
            </a:r>
          </a:p>
          <a:p>
            <a:r>
              <a:rPr lang="ru-RU" b="1" dirty="0" smtClean="0">
                <a:solidFill>
                  <a:srgbClr val="FF0000"/>
                </a:solidFill>
                <a:latin typeface="Segoe Print" pitchFamily="2" charset="0"/>
              </a:rPr>
              <a:t> </a:t>
            </a:r>
            <a:endParaRPr lang="ru-RU" b="1" dirty="0">
              <a:solidFill>
                <a:srgbClr val="FF0000"/>
              </a:solidFill>
              <a:latin typeface="Segoe Print" pitchFamily="2" charset="0"/>
            </a:endParaRPr>
          </a:p>
        </p:txBody>
      </p:sp>
      <p:pic>
        <p:nvPicPr>
          <p:cNvPr id="9" name="Рисунок 8" descr="IMG_20240329_102208_2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7320" y="1628800"/>
            <a:ext cx="3024336" cy="30243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_20240329_102026_66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3284984"/>
            <a:ext cx="3240360" cy="32403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611560" y="1052736"/>
            <a:ext cx="6912768" cy="504056"/>
          </a:xfrm>
          <a:solidFill>
            <a:schemeClr val="bg1">
              <a:alpha val="91000"/>
            </a:schemeClr>
          </a:solidFill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16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Просмотр презентации об Уральском добровольческом танковом корпусе, игры с использованием ИКТ</a:t>
            </a:r>
          </a:p>
        </p:txBody>
      </p:sp>
      <p:pic>
        <p:nvPicPr>
          <p:cNvPr id="7" name="Рисунок 6" descr="IMG_20240329_101450_50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1700808"/>
            <a:ext cx="2664296" cy="351129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39952" y="116632"/>
            <a:ext cx="4824536" cy="648072"/>
          </a:xfrm>
          <a:solidFill>
            <a:schemeClr val="bg1">
              <a:alpha val="68000"/>
            </a:schemeClr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Содержательный этап. </a:t>
            </a:r>
            <a:endParaRPr lang="ru-RU" sz="24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pic>
        <p:nvPicPr>
          <p:cNvPr id="56324" name="Picture 4" descr="IMG-20191125-WA0040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23528" y="188640"/>
            <a:ext cx="2633472" cy="2633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Рисунок 17" descr="17118748754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3140968"/>
            <a:ext cx="3072384" cy="30723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Рисунок 18" descr="1711871529923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6136" y="3717032"/>
            <a:ext cx="2215991" cy="22204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" name="Rectangle 5"/>
          <p:cNvSpPr>
            <a:spLocks noChangeArrowheads="1"/>
          </p:cNvSpPr>
          <p:nvPr/>
        </p:nvSpPr>
        <p:spPr bwMode="auto">
          <a:xfrm>
            <a:off x="5724128" y="6021288"/>
            <a:ext cx="2808312" cy="646331"/>
          </a:xfrm>
          <a:prstGeom prst="rect">
            <a:avLst/>
          </a:prstGeom>
          <a:solidFill>
            <a:schemeClr val="bg1">
              <a:alpha val="8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Экскурсия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к памятнику на Привокзальной площади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491880" y="4941168"/>
            <a:ext cx="1872208" cy="1200329"/>
          </a:xfrm>
          <a:prstGeom prst="rect">
            <a:avLst/>
          </a:prstGeom>
          <a:solidFill>
            <a:schemeClr val="bg1"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Виртуальная экскурсия в Центр истории УДТК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31840" y="1628800"/>
            <a:ext cx="2016224" cy="923330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Рассматривание наглядного материала</a:t>
            </a:r>
          </a:p>
        </p:txBody>
      </p:sp>
      <p:pic>
        <p:nvPicPr>
          <p:cNvPr id="17" name="Рисунок 16" descr="IMG_20240329_101234_739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4088" y="836712"/>
            <a:ext cx="2633472" cy="263347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22000" b="-4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3968" y="116632"/>
            <a:ext cx="4618856" cy="648072"/>
          </a:xfrm>
          <a:solidFill>
            <a:schemeClr val="bg1">
              <a:alpha val="75000"/>
            </a:schemeClr>
          </a:solidFill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Содержательный этап. </a:t>
            </a:r>
            <a:endParaRPr lang="ru-RU" sz="24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5220072" y="4653136"/>
            <a:ext cx="2952328" cy="720080"/>
          </a:xfrm>
          <a:solidFill>
            <a:schemeClr val="bg1">
              <a:alpha val="77000"/>
            </a:schemeClr>
          </a:solidFill>
        </p:spPr>
        <p:txBody>
          <a:bodyPr anchor="t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Изготовление макета танкового сражения</a:t>
            </a:r>
          </a:p>
        </p:txBody>
      </p:sp>
      <p:pic>
        <p:nvPicPr>
          <p:cNvPr id="5" name="Рисунок 4" descr="IMG-20240318-WA00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88640"/>
            <a:ext cx="3352800" cy="25146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IMG-20240318-WA00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908720"/>
            <a:ext cx="2646294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IMG-20240318-WA001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7584" y="2708920"/>
            <a:ext cx="422050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63000"/>
            <a:lum/>
          </a:blip>
          <a:srcRect/>
          <a:stretch>
            <a:fillRect r="-4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99992" y="188640"/>
            <a:ext cx="4248472" cy="504056"/>
          </a:xfrm>
          <a:solidFill>
            <a:schemeClr val="bg1">
              <a:alpha val="77000"/>
            </a:schemeClr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Segoe Print" pitchFamily="2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Содержательный этап. 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</a:br>
            <a:endParaRPr lang="ru-RU" sz="24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251520" y="4005064"/>
            <a:ext cx="2520280" cy="1152128"/>
          </a:xfrm>
          <a:solidFill>
            <a:schemeClr val="bg1">
              <a:alpha val="89000"/>
            </a:schemeClr>
          </a:solidFill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Изготовление макетов для игры</a:t>
            </a:r>
          </a:p>
          <a:p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«Полевая кухня»</a:t>
            </a:r>
            <a:endParaRPr lang="ru-RU" sz="1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IMG-20240318-WA0011.jpg"/>
          <p:cNvPicPr>
            <a:picLocks noChangeAspect="1"/>
          </p:cNvPicPr>
          <p:nvPr/>
        </p:nvPicPr>
        <p:blipFill>
          <a:blip r:embed="rId3" cstate="print"/>
          <a:srcRect t="16400" r="36613" b="16401"/>
          <a:stretch>
            <a:fillRect/>
          </a:stretch>
        </p:blipFill>
        <p:spPr>
          <a:xfrm>
            <a:off x="179512" y="620688"/>
            <a:ext cx="3670868" cy="29187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-20240318-WA0033.jpg"/>
          <p:cNvPicPr>
            <a:picLocks noChangeAspect="1"/>
          </p:cNvPicPr>
          <p:nvPr/>
        </p:nvPicPr>
        <p:blipFill>
          <a:blip r:embed="rId4" cstate="print"/>
          <a:srcRect t="26900" r="15350"/>
          <a:stretch>
            <a:fillRect/>
          </a:stretch>
        </p:blipFill>
        <p:spPr>
          <a:xfrm>
            <a:off x="4427984" y="980728"/>
            <a:ext cx="4257218" cy="275725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IMG-20240318-WA0031.jpg"/>
          <p:cNvPicPr>
            <a:picLocks noChangeAspect="1"/>
          </p:cNvPicPr>
          <p:nvPr/>
        </p:nvPicPr>
        <p:blipFill>
          <a:blip r:embed="rId5" cstate="print"/>
          <a:srcRect l="4326" t="22700" r="9051"/>
          <a:stretch>
            <a:fillRect/>
          </a:stretch>
        </p:blipFill>
        <p:spPr>
          <a:xfrm>
            <a:off x="2987824" y="4077072"/>
            <a:ext cx="3696377" cy="24739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IMG-20240331-WA0007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556792"/>
            <a:ext cx="2389611" cy="238961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IMG-20240331-WA000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908720"/>
            <a:ext cx="2867558" cy="28675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188640"/>
            <a:ext cx="5148064" cy="620688"/>
          </a:xfrm>
          <a:solidFill>
            <a:schemeClr val="bg1">
              <a:alpha val="92000"/>
            </a:schemeClr>
          </a:solidFill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FF0000"/>
                </a:solidFill>
                <a:latin typeface="Segoe Print" pitchFamily="2" charset="0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Segoe Print" pitchFamily="2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Segoe Print" pitchFamily="2" charset="0"/>
              </a:rPr>
              <a:t>Содержательный этап. </a:t>
            </a:r>
            <a: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Segoe Print" pitchFamily="2" charset="0"/>
              </a:rPr>
            </a:br>
            <a:endParaRPr lang="ru-RU" sz="2400" b="1" dirty="0">
              <a:solidFill>
                <a:srgbClr val="002060"/>
              </a:solidFill>
              <a:latin typeface="Segoe Print" pitchFamily="2" charset="0"/>
            </a:endParaRPr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3995936" y="4509120"/>
            <a:ext cx="1800200" cy="1368152"/>
          </a:xfrm>
          <a:solidFill>
            <a:schemeClr val="bg1">
              <a:alpha val="77000"/>
            </a:schemeClr>
          </a:solidFill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Изготовление </a:t>
            </a:r>
            <a:r>
              <a:rPr lang="ru-RU" sz="16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лэпбука</a:t>
            </a:r>
            <a:endParaRPr lang="ru-RU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«УДТК.  Мы помним о Вашем подвиге»</a:t>
            </a:r>
            <a:endParaRPr lang="ru-RU" sz="16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1711776356910.jpg"/>
          <p:cNvPicPr>
            <a:picLocks noChangeAspect="1"/>
          </p:cNvPicPr>
          <p:nvPr/>
        </p:nvPicPr>
        <p:blipFill>
          <a:blip r:embed="rId5" cstate="print"/>
          <a:srcRect r="1135" b="13105"/>
          <a:stretch>
            <a:fillRect/>
          </a:stretch>
        </p:blipFill>
        <p:spPr>
          <a:xfrm>
            <a:off x="179512" y="4077072"/>
            <a:ext cx="3456376" cy="23042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IMG-20240331-WA0005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51520" y="332656"/>
            <a:ext cx="2446203" cy="244620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IMG_20240401_093928_26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56176" y="4365104"/>
            <a:ext cx="2194560" cy="21945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66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Тема18</Template>
  <TotalTime>3211</TotalTime>
  <Words>342</Words>
  <Application>Microsoft Office PowerPoint</Application>
  <PresentationFormat>Экран (4:3)</PresentationFormat>
  <Paragraphs>66</Paragraphs>
  <Slides>12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Тема18</vt:lpstr>
      <vt:lpstr>  проект  по теме «Мы – наследники Победы»</vt:lpstr>
      <vt:lpstr>Слайд 2</vt:lpstr>
      <vt:lpstr>Цель проекта: познакомить детей с историей создания уральского добровольческого танкового корпуса, его значимостью для страны во время Великой Отечественной Войны; воспитание патриотизма, чувства гордости за свой народ и Родину.  Задачи проекта: 1. Познакомить с историей уральского добровольческого танкового корпуса, его подвигами в борьбе за свободу Родины; 2. Подвести к восприятию художественных произведений о войне; 3. Формировать нравственно-патриотические качества: храбрость, мужество, стремление защищать свою Родину. 4. Дать детям представления о том, что народ помнит и чтит память героев в Великой Отечественной войны 1941-1945 гг.: в честь героев слагают стихи и песни, воздвигают памятники. 5. Организовать сотрудничество с родителями, оказывать поддержку и содействие семьям в воспитании у дошкольников патриотических чувств. 6. Формировать мнение о недопустимости повторения войны.  Основные формы реализации проекта: беседы, организованная образовательная деятельность, мини-выставки, консультации для родителей, показ презентаций, мультипликационных фильмов о войне, видеоклипов. </vt:lpstr>
      <vt:lpstr>Слайд 4</vt:lpstr>
      <vt:lpstr>Слайд 5</vt:lpstr>
      <vt:lpstr>Содержательный этап. </vt:lpstr>
      <vt:lpstr>Содержательный этап. </vt:lpstr>
      <vt:lpstr> Содержательный этап.  </vt:lpstr>
      <vt:lpstr> Содержательный этап.  </vt:lpstr>
      <vt:lpstr>Слайд 10</vt:lpstr>
      <vt:lpstr>Заключительный этап</vt:lpstr>
      <vt:lpstr>Источники фото и видеоматериалов: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средняя группа №2  «К новым знаниям в новый учебный год!»</dc:title>
  <dc:creator>Ирина Великоречина</dc:creator>
  <cp:lastModifiedBy>WIN</cp:lastModifiedBy>
  <cp:revision>142</cp:revision>
  <dcterms:created xsi:type="dcterms:W3CDTF">2018-10-02T15:08:53Z</dcterms:created>
  <dcterms:modified xsi:type="dcterms:W3CDTF">2024-04-07T10:09:02Z</dcterms:modified>
</cp:coreProperties>
</file>