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0063"/>
    <p:restoredTop sz="95037"/>
  </p:normalViewPr>
  <p:slideViewPr>
    <p:cSldViewPr snapToObjects="1">
      <p:cViewPr varScale="1">
        <p:scale>
          <a:sx n="100" d="100"/>
          <a:sy n="100" d="100"/>
        </p:scale>
        <p:origin x="0" y="0"/>
      </p:cViewPr>
      <p:guideLst>
        <p:guide orient="horz" pos="2158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7216" cy="73737216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9.xml"  /><Relationship Id="rId11" Type="http://schemas.openxmlformats.org/officeDocument/2006/relationships/presProps" Target="presProps.xml"  /><Relationship Id="rId12" Type="http://schemas.openxmlformats.org/officeDocument/2006/relationships/viewProps" Target="viewProps.xml"  /><Relationship Id="rId13" Type="http://schemas.openxmlformats.org/officeDocument/2006/relationships/theme" Target="theme/theme1.xml"  /><Relationship Id="rId14" Type="http://schemas.openxmlformats.org/officeDocument/2006/relationships/tableStyles" Target="tableStyles.xml"  /><Relationship Id="rId2" Type="http://schemas.openxmlformats.org/officeDocument/2006/relationships/slide" Target="slides/slide1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slide" Target="slides/slide7.xml"  /><Relationship Id="rId9" Type="http://schemas.openxmlformats.org/officeDocument/2006/relationships/slide" Target="slides/slide8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0"/>
          </p:nvPr>
        </p:nvSpPr>
        <p:spPr>
          <a:xfrm>
            <a:off x="914399" y="2130425"/>
            <a:ext cx="10363198" cy="1470025"/>
          </a:xfrm>
        </p:spPr>
        <p:txBody>
          <a:bodyPr/>
          <a:lstStyle/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5343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130E-E3B8-4EBE-931F-81B26B8448AA}" type="datetime1">
              <a:rPr lang="en-US" altLang="en-US" smtClean="0"/>
              <a:pPr/>
              <a:t>2009-12-07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6A38-4290-41DD-B95C-4155372FD4A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objOnly" preserve="1">
  <p:cSld name="Ins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0"/>
          </p:nvPr>
        </p:nvSpPr>
        <p:spPr>
          <a:xfrm>
            <a:off x="0" y="2130425"/>
            <a:ext cx="12192000" cy="147002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8888-F454-4AD2-BA62-3AF29D9807C0}" type="datetime1">
              <a:rPr lang="en-US" altLang="en-US" smtClean="0"/>
              <a:pPr/>
              <a:t>2009-12-07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clipArtAndTx" preserve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857477" y="2214563"/>
            <a:ext cx="6477021" cy="321468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/>
            <a:r>
              <a:rPr lang="en-US" altLang="en-US" smtClean="0"/>
              <a:t>Introduction</a:t>
            </a:r>
            <a:endParaRPr lang="en-US" altLang="en-US"/>
          </a:p>
          <a:p>
            <a:pPr lvl="0"/>
            <a:r>
              <a:rPr lang="en-US" altLang="en-US" smtClean="0"/>
              <a:t>Body 1</a:t>
            </a:r>
            <a:endParaRPr lang="en-US" altLang="en-US"/>
          </a:p>
          <a:p>
            <a:pPr lvl="0"/>
            <a:r>
              <a:rPr lang="en-US" altLang="en-US" smtClean="0"/>
              <a:t>Body 2</a:t>
            </a:r>
            <a:endParaRPr lang="en-US" altLang="en-US"/>
          </a:p>
          <a:p>
            <a:pPr lvl="0"/>
            <a:r>
              <a:rPr lang="en-US" altLang="en-US" smtClean="0"/>
              <a:t>Body 3</a:t>
            </a:r>
            <a:endParaRPr lang="en-US" altLang="en-US"/>
          </a:p>
          <a:p>
            <a:pPr lvl="0"/>
            <a:r>
              <a:rPr lang="en-US" altLang="en-US" smtClean="0"/>
              <a:t>Conclusion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EC12-A4C9-4837-AF94-AD867782C04C}" type="datetime1">
              <a:rPr lang="en-US" altLang="en-US" smtClean="0"/>
              <a:pPr/>
              <a:t>2009-12-07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idx="0"/>
          </p:nvPr>
        </p:nvSpPr>
        <p:spPr>
          <a:xfrm>
            <a:off x="8839199" y="274638"/>
            <a:ext cx="2743199" cy="5851525"/>
          </a:xfrm>
        </p:spPr>
        <p:txBody>
          <a:bodyPr vert="eaVert"/>
          <a:lstStyle/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026399" cy="5851525"/>
          </a:xfrm>
        </p:spPr>
        <p:txBody>
          <a:bodyPr vert="eaVert"/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84A3-4F29-4053-ACFD-1BAF2D3F140C}" type="datetime1">
              <a:rPr lang="en-US" altLang="en-US" smtClean="0"/>
              <a:pPr/>
              <a:t>2009-12-07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836A-82A3-4C8B-9D31-CD724F3673ED}" type="datetime1">
              <a:rPr lang="en-US" altLang="en-US" smtClean="0"/>
              <a:pPr/>
              <a:t>2009-12-07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BAF6-36D0-4DD8-B695-D4C1B37E35D6}" type="datetime1">
              <a:rPr lang="en-US" altLang="en-US" smtClean="0"/>
              <a:pPr/>
              <a:t>2009-12-07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>
          <a:xfrm>
            <a:off x="963083" y="4406900"/>
            <a:ext cx="103631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3" y="2906713"/>
            <a:ext cx="103631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8D28-603B-4EFC-80F8-17E5E9107035}" type="datetime1">
              <a:rPr lang="en-US" altLang="en-US" smtClean="0"/>
              <a:pPr/>
              <a:t>2009-12-07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1F4E-0809-4239-8034-C38E431DAF92}" type="datetime1">
              <a:rPr lang="en-US" altLang="en-US" smtClean="0"/>
              <a:pPr/>
              <a:t>2009-12-07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A496-7307-4E8B-88DE-CB97B48BAB6F}" type="datetime1">
              <a:rPr lang="en-US" altLang="en-US" smtClean="0"/>
              <a:pPr/>
              <a:t>2009-12-07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bl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608037" y="1643063"/>
            <a:ext cx="10972798" cy="45252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altLang="en-US" smtClean="0"/>
              <a:t>Click the icon to add table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1E90-850C-410B-8B89-8394F580CFDA}" type="datetime1">
              <a:rPr lang="en-US" altLang="en-US" smtClean="0"/>
              <a:pPr/>
              <a:t>2009-12-07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fourObj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8037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036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7E28-9336-4363-8674-B91477D8F243}" type="datetime1">
              <a:rPr lang="en-US" altLang="en-US" smtClean="0"/>
              <a:pPr/>
              <a:t>2009-12-07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>
          <a:xfrm>
            <a:off x="2389716" y="4800600"/>
            <a:ext cx="73151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6" y="612775"/>
            <a:ext cx="731519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en-US" smtClean="0"/>
              <a:t>Click the icon to add picture</a:t>
            </a:r>
            <a:endParaRPr lang="en-US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6" y="5367338"/>
            <a:ext cx="731519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altLang="en-US" smtClean="0"/>
              <a:t>Click to edit Master text styles</a:t>
            </a:r>
            <a:endParaRPr lang="en-US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7E28-9336-4363-8674-B91477D8F243}" type="datetime1">
              <a:rPr lang="en-US" altLang="en-US" smtClean="0"/>
              <a:pPr/>
              <a:t>2009-12-07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1600200"/>
            <a:ext cx="109727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D86A-5F52-4165-8473-F1B836277586}" type="datetime1">
              <a:rPr lang="en-US" altLang="en-US" smtClean="0"/>
              <a:pPr/>
              <a:t>2009-12-07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2CD3B-FDDF-4998-970C-76E6E0BEC65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0" eaLnBrk="1" latinLnBrk="0" hangingPunct="1">
        <a:defRPr>
          <a:solidFill>
            <a:schemeClr val="tx2"/>
          </a:solidFill>
        </a:defRPr>
      </a:lvl2pPr>
      <a:lvl3pPr rtl="0" eaLnBrk="1" latinLnBrk="0" hangingPunct="1">
        <a:defRPr>
          <a:solidFill>
            <a:schemeClr val="tx2"/>
          </a:solidFill>
        </a:defRPr>
      </a:lvl3pPr>
      <a:lvl4pPr rtl="0" eaLnBrk="1" latinLnBrk="0" hangingPunct="1">
        <a:defRPr>
          <a:solidFill>
            <a:schemeClr val="tx2"/>
          </a:solidFill>
        </a:defRPr>
      </a:lvl4pPr>
      <a:lvl5pPr rtl="0" eaLnBrk="1" latinLnBrk="0" hangingPunct="1">
        <a:defRPr>
          <a:solidFill>
            <a:schemeClr val="tx2"/>
          </a:solidFill>
        </a:defRPr>
      </a:lvl5pPr>
      <a:lvl6pPr rtl="0" eaLnBrk="1" latinLnBrk="0" hangingPunct="1">
        <a:defRPr>
          <a:solidFill>
            <a:schemeClr val="tx2"/>
          </a:solidFill>
        </a:defRPr>
      </a:lvl6pPr>
      <a:lvl7pPr rtl="0" eaLnBrk="1" latinLnBrk="0" hangingPunct="1">
        <a:defRPr>
          <a:solidFill>
            <a:schemeClr val="tx2"/>
          </a:solidFill>
        </a:defRPr>
      </a:lvl7pPr>
      <a:lvl8pPr rtl="0" eaLnBrk="1" latinLnBrk="0" hangingPunct="1">
        <a:defRPr>
          <a:solidFill>
            <a:schemeClr val="tx2"/>
          </a:solidFill>
        </a:defRPr>
      </a:lvl8pPr>
      <a:lvl9pPr rtl="0" eaLnBrk="1" latinLnBrk="0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jpe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Relationship Id="rId3" Type="http://schemas.openxmlformats.org/officeDocument/2006/relationships/image" Target="../media/image3.png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Relationship Id="rId3" Type="http://schemas.openxmlformats.org/officeDocument/2006/relationships/image" Target="../media/image4.png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Relationship Id="rId3" Type="http://schemas.openxmlformats.org/officeDocument/2006/relationships/image" Target="../media/image5.jpe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/>
            </a:r>
            <a:endParaRPr lang="en-US" altLang="ko-KR"/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idx="0"/>
          </p:nvPr>
        </p:nvSpPr>
        <p:spPr>
          <a:xfrm>
            <a:off x="2370296" y="1951609"/>
            <a:ext cx="7451408" cy="212547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altLang="ko-KR" sz="3400"/>
              <a:t>Использование информационно- коммуникационных технологий в воспитательно - образовательном процессе ДОУ</a:t>
            </a:r>
            <a:endParaRPr lang="ru-RU" altLang="ko-KR" sz="3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noFill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0"/>
          </p:nvPr>
        </p:nvSpPr>
        <p:spPr>
          <a:xfrm>
            <a:off x="4799838" y="881633"/>
            <a:ext cx="7128892" cy="4419600"/>
          </a:xfrm>
        </p:spPr>
        <p:txBody>
          <a:bodyPr/>
          <a:lstStyle/>
          <a:p>
            <a:pPr>
              <a:defRPr/>
            </a:pPr>
            <a:r>
              <a:rPr lang="ru-RU" altLang="ko-KR"/>
              <a:t>“</a:t>
            </a:r>
            <a:r>
              <a:rPr lang="en-US" altLang="ko-KR"/>
              <a:t>Человек образованный - тот, кто знает, где найти то, чего не знает</a:t>
            </a:r>
            <a:r>
              <a:rPr lang="ru-RU" altLang="ko-KR"/>
              <a:t>”</a:t>
            </a:r>
            <a:endParaRPr lang="ru-RU" altLang="ko-KR"/>
          </a:p>
        </p:txBody>
      </p:sp>
      <p:pic>
        <p:nvPicPr>
          <p:cNvPr id="5" name="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78611" y="881633"/>
            <a:ext cx="3505200" cy="4419600"/>
          </a:xfrm>
          <a:prstGeom prst="rect">
            <a:avLst/>
          </a:prstGeom>
          <a:ln w="88900" cap="sq">
            <a:noFill/>
            <a:miter/>
          </a:ln>
          <a:effectLst>
            <a:outerShdw blurRad="127000" dist="127000" dir="27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noFill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ru-RU" altLang="ko-KR"/>
              <a:t>Что такое ИКТ?</a:t>
            </a:r>
            <a:endParaRPr lang="ru-RU" altLang="ko-K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417638"/>
            <a:ext cx="10972798" cy="4525963"/>
          </a:xfrm>
        </p:spPr>
        <p:txBody>
          <a:bodyPr>
            <a:normAutofit fontScale="77500" lnSpcReduction="20000"/>
          </a:bodyPr>
          <a:lstStyle/>
          <a:p>
            <a:pPr algn="just">
              <a:defRPr/>
            </a:pPr>
            <a:r>
              <a:rPr lang="ru-RU" altLang="ko-KR"/>
              <a:t>“</a:t>
            </a:r>
            <a:r>
              <a:rPr lang="en-US" altLang="ko-KR"/>
              <a:t>Информационная технология</a:t>
            </a:r>
            <a:r>
              <a:rPr lang="ru-RU" altLang="ko-KR"/>
              <a:t>“</a:t>
            </a:r>
            <a:r>
              <a:rPr lang="en-US" altLang="ko-KR"/>
              <a:t> – комплекс методов, способов и средств, обеспечивающих хранение, обработку, передачу и отображение информации и ориентированных на повышение эффективности и производительности труда. На современном этапе методы, способы и средства напрямую взаимосвязаны с компьютером (компьютерные технологии).</a:t>
            </a:r>
            <a:endParaRPr lang="en-US" altLang="ko-KR"/>
          </a:p>
          <a:p>
            <a:pPr algn="just">
              <a:defRPr/>
            </a:pPr>
            <a:endParaRPr lang="en-US" altLang="ko-KR"/>
          </a:p>
          <a:p>
            <a:pPr algn="just">
              <a:defRPr/>
            </a:pPr>
            <a:r>
              <a:rPr lang="ru-RU" altLang="ko-KR"/>
              <a:t>“</a:t>
            </a:r>
            <a:r>
              <a:rPr lang="en-US" altLang="ko-KR"/>
              <a:t>Коммуникационные технологии</a:t>
            </a:r>
            <a:r>
              <a:rPr lang="ru-RU" altLang="ko-KR"/>
              <a:t>“</a:t>
            </a:r>
            <a:r>
              <a:rPr lang="en-US" altLang="ko-KR"/>
              <a:t> определяют методы, способы и средства взаимодействия человека с внешней средой (обратный процесс также важен). В этих коммуникациях компьютер занимает свое место. Он обеспечивает, комфортное, индивидуальное, многообразное, высокоинтеллектуальное взаимодействие объектов коммуникации.</a:t>
            </a:r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noFill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0"/>
          </p:nvPr>
        </p:nvSpPr>
        <p:spPr>
          <a:xfrm>
            <a:off x="609601" y="485774"/>
            <a:ext cx="10972798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ko-KR" sz="3800"/>
              <a:t>Использование компьютерных технологий помогает педагогу в работе:</a:t>
            </a:r>
            <a:endParaRPr lang="en-US" altLang="ko-KR" sz="3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783396"/>
            <a:ext cx="11319129" cy="4525963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en-US" altLang="ko-KR" sz="2000"/>
              <a:t>привлекать пассивных слушателей к активной деятельности;</a:t>
            </a:r>
            <a:endParaRPr lang="en-US" altLang="ko-KR" sz="2000"/>
          </a:p>
          <a:p>
            <a:pPr algn="just">
              <a:defRPr/>
            </a:pPr>
            <a:r>
              <a:rPr lang="en-US" altLang="ko-KR" sz="2000"/>
              <a:t>делать образовательную деятельность более наглядной и интенсивной;</a:t>
            </a:r>
            <a:endParaRPr lang="en-US" altLang="ko-KR" sz="2000"/>
          </a:p>
          <a:p>
            <a:pPr algn="just">
              <a:defRPr/>
            </a:pPr>
            <a:r>
              <a:rPr lang="en-US" altLang="ko-KR" sz="2000"/>
              <a:t>формировать информационную культуру у детей;</a:t>
            </a:r>
            <a:endParaRPr lang="en-US" altLang="ko-KR" sz="2000"/>
          </a:p>
          <a:p>
            <a:pPr algn="just">
              <a:defRPr/>
            </a:pPr>
            <a:r>
              <a:rPr lang="en-US" altLang="ko-KR" sz="2000"/>
              <a:t>активизировать познавательный интерес;</a:t>
            </a:r>
            <a:endParaRPr lang="en-US" altLang="ko-KR" sz="2000"/>
          </a:p>
          <a:p>
            <a:pPr algn="just">
              <a:defRPr/>
            </a:pPr>
            <a:r>
              <a:rPr lang="en-US" altLang="ko-KR" sz="2000"/>
              <a:t>реализовывать личностно-ориентированный и дифференцированный подходы в обучении;</a:t>
            </a:r>
            <a:endParaRPr lang="en-US" altLang="ko-KR" sz="2000"/>
          </a:p>
          <a:p>
            <a:pPr algn="just">
              <a:defRPr/>
            </a:pPr>
            <a:r>
              <a:rPr lang="en-US" altLang="ko-KR" sz="2000"/>
              <a:t>дисциплинировать самого воспитателя, формировать его интерес к работе;</a:t>
            </a:r>
            <a:endParaRPr lang="en-US" altLang="ko-KR" sz="2000"/>
          </a:p>
          <a:p>
            <a:pPr algn="just">
              <a:defRPr/>
            </a:pPr>
            <a:r>
              <a:rPr lang="en-US" altLang="ko-KR" sz="2000"/>
              <a:t>активизировать мыслительные процессы (анализ, синтез, сравнение и др.);</a:t>
            </a:r>
            <a:endParaRPr lang="en-US" altLang="ko-KR" sz="2000"/>
          </a:p>
          <a:p>
            <a:pPr algn="just">
              <a:defRPr/>
            </a:pPr>
            <a:r>
              <a:rPr lang="en-US" altLang="ko-KR" sz="2000"/>
              <a:t>значительно сокращается работа с бумажными носителями, так как почти вся текстовая информация составляется и хранится в электронном виде;</a:t>
            </a:r>
            <a:endParaRPr lang="en-US" altLang="ko-KR" sz="2000"/>
          </a:p>
          <a:p>
            <a:pPr algn="just">
              <a:defRPr/>
            </a:pPr>
            <a:r>
              <a:rPr lang="en-US" altLang="ko-KR" sz="2000"/>
              <a:t>Общение с родителями воспитанников с помощью ИКТ - еще одна реальность.</a:t>
            </a:r>
            <a:endParaRPr lang="en-US" altLang="ko-KR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92658"/>
            <a:ext cx="10972798" cy="4525963"/>
          </a:xfrm>
        </p:spPr>
        <p:txBody>
          <a:bodyPr>
            <a:noAutofit/>
          </a:bodyPr>
          <a:lstStyle/>
          <a:p>
            <a:pPr>
              <a:buNone/>
              <a:defRPr/>
            </a:pPr>
            <a:endParaRPr lang="en-US" altLang="ko-KR" sz="1400" b="1"/>
          </a:p>
          <a:p>
            <a:pPr>
              <a:buNone/>
              <a:defRPr/>
            </a:pPr>
            <a:r>
              <a:rPr lang="en-US" altLang="ko-KR" sz="1700" b="1"/>
              <a:t>ИКТ в работе с детьми </a:t>
            </a:r>
            <a:endParaRPr lang="en-US" altLang="ko-KR" sz="1700" b="1"/>
          </a:p>
          <a:p>
            <a:pPr>
              <a:buNone/>
              <a:defRPr/>
            </a:pPr>
            <a:endParaRPr lang="en-US" altLang="ko-KR" sz="1700" b="1"/>
          </a:p>
          <a:p>
            <a:pPr marL="342900" indent="-342900">
              <a:defRPr/>
            </a:pPr>
            <a:r>
              <a:rPr lang="en-US" altLang="ko-KR" sz="1400"/>
              <a:t>фотографии,</a:t>
            </a:r>
            <a:endParaRPr lang="en-US" altLang="ko-KR" sz="1400"/>
          </a:p>
          <a:p>
            <a:pPr>
              <a:defRPr/>
            </a:pPr>
            <a:r>
              <a:rPr lang="en-US" altLang="ko-KR" sz="1400"/>
              <a:t>видеоролики,</a:t>
            </a:r>
            <a:endParaRPr lang="en-US" altLang="ko-KR" sz="1400"/>
          </a:p>
          <a:p>
            <a:pPr>
              <a:defRPr/>
            </a:pPr>
            <a:r>
              <a:rPr lang="en-US" altLang="ko-KR" sz="1400"/>
              <a:t>видеофрагменты (фильмов, сказок, мультфильмов,</a:t>
            </a:r>
            <a:endParaRPr lang="en-US" altLang="ko-KR" sz="1400"/>
          </a:p>
          <a:p>
            <a:pPr>
              <a:defRPr/>
            </a:pPr>
            <a:r>
              <a:rPr lang="en-US" altLang="ko-KR" sz="1400"/>
              <a:t>презентации,</a:t>
            </a:r>
            <a:endParaRPr lang="en-US" altLang="ko-KR" sz="1400"/>
          </a:p>
          <a:p>
            <a:pPr>
              <a:defRPr/>
            </a:pPr>
            <a:r>
              <a:rPr lang="en-US" altLang="ko-KR" sz="1400"/>
              <a:t>детские развивающие компьютерные игры</a:t>
            </a:r>
            <a:endParaRPr lang="en-US" altLang="ko-KR" sz="1400"/>
          </a:p>
          <a:p>
            <a:pPr>
              <a:defRPr/>
            </a:pPr>
            <a:endParaRPr lang="en-US" altLang="ko-KR" sz="1400"/>
          </a:p>
          <a:p>
            <a:pPr>
              <a:buNone/>
              <a:defRPr/>
            </a:pPr>
            <a:r>
              <a:rPr lang="en-US" altLang="ko-KR" sz="1400" b="1"/>
              <a:t>ИКТ в работе с родителями </a:t>
            </a:r>
            <a:endParaRPr lang="en-US" altLang="ko-KR" sz="1400" b="1"/>
          </a:p>
          <a:p>
            <a:pPr>
              <a:buNone/>
              <a:defRPr/>
            </a:pPr>
            <a:endParaRPr lang="en-US" altLang="ko-KR" sz="1400" b="1"/>
          </a:p>
          <a:p>
            <a:pPr marL="342900" indent="-342900">
              <a:defRPr/>
            </a:pPr>
            <a:r>
              <a:rPr lang="en-US" altLang="ko-KR" sz="1400"/>
              <a:t>возможность продемонстрировать любые документы,</a:t>
            </a:r>
            <a:endParaRPr lang="en-US" altLang="ko-KR" sz="1400"/>
          </a:p>
          <a:p>
            <a:pPr>
              <a:defRPr/>
            </a:pPr>
            <a:r>
              <a:rPr lang="en-US" altLang="ko-KR" sz="1400"/>
              <a:t>фотоматериалы, видео и фотопрезентации;</a:t>
            </a:r>
            <a:endParaRPr lang="en-US" altLang="ko-KR" sz="1400"/>
          </a:p>
          <a:p>
            <a:pPr>
              <a:defRPr/>
            </a:pPr>
            <a:r>
              <a:rPr lang="en-US" altLang="ko-KR" sz="1400"/>
              <a:t>оперативно получить информацию;</a:t>
            </a:r>
            <a:endParaRPr lang="en-US" altLang="ko-KR" sz="1400"/>
          </a:p>
          <a:p>
            <a:pPr>
              <a:defRPr/>
            </a:pPr>
            <a:r>
              <a:rPr lang="en-US" altLang="ko-KR" sz="1400"/>
              <a:t>использовать ИКТ на родительских собраниях;</a:t>
            </a:r>
            <a:endParaRPr lang="en-US" altLang="ko-KR" sz="1400"/>
          </a:p>
        </p:txBody>
      </p:sp>
      <p:pic>
        <p:nvPicPr>
          <p:cNvPr id="5" name="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6744081" y="692658"/>
            <a:ext cx="4464558" cy="4797850"/>
          </a:xfrm>
          <a:prstGeom prst="rect">
            <a:avLst/>
          </a:prstGeom>
          <a:ln w="88900" cap="sq">
            <a:noFill/>
            <a:miter/>
          </a:ln>
          <a:effectLst>
            <a:outerShdw blurRad="127000" dist="127000" dir="27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noFill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r>
              <a:rPr lang="ru-RU" altLang="ko-KR"/>
              <a:t>ИКТ - это прежде всего:</a:t>
            </a:r>
            <a:endParaRPr lang="ru-RU" altLang="ko-K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279334"/>
            <a:ext cx="10972798" cy="4525963"/>
          </a:xfrm>
        </p:spPr>
        <p:txBody>
          <a:bodyPr>
            <a:normAutofit fontScale="77500" lnSpcReduction="20000"/>
          </a:bodyPr>
          <a:lstStyle/>
          <a:p>
            <a:pPr marL="342900" indent="-342900" algn="just">
              <a:defRPr/>
            </a:pPr>
            <a:r>
              <a:rPr lang="en-US" altLang="ko-KR"/>
              <a:t>преобразование предметно-развивающей среды,</a:t>
            </a:r>
            <a:endParaRPr lang="en-US" altLang="ko-KR"/>
          </a:p>
          <a:p>
            <a:pPr marL="342900" indent="-342900" algn="just">
              <a:defRPr/>
            </a:pPr>
            <a:r>
              <a:rPr lang="en-US" altLang="ko-KR"/>
              <a:t>создание новых средств  для развития детей,</a:t>
            </a:r>
            <a:endParaRPr lang="en-US" altLang="ko-KR"/>
          </a:p>
          <a:p>
            <a:pPr marL="342900" indent="-342900" algn="just">
              <a:defRPr/>
            </a:pPr>
            <a:r>
              <a:rPr lang="en-US" altLang="ko-KR"/>
              <a:t>использование новой наглядности,</a:t>
            </a:r>
            <a:endParaRPr lang="en-US" altLang="ko-KR"/>
          </a:p>
          <a:p>
            <a:pPr marL="342900" indent="-342900" algn="just">
              <a:defRPr/>
            </a:pPr>
            <a:r>
              <a:rPr lang="ru-RU" altLang="ko-KR"/>
              <a:t>д</a:t>
            </a:r>
            <a:r>
              <a:rPr lang="en-US" altLang="ko-KR"/>
              <a:t>ополнительная информация, которой нет в печатном издании,</a:t>
            </a:r>
            <a:endParaRPr lang="en-US" altLang="ko-KR"/>
          </a:p>
          <a:p>
            <a:pPr marL="342900" indent="-342900" algn="just">
              <a:defRPr/>
            </a:pPr>
            <a:r>
              <a:rPr lang="en-US" altLang="ko-KR"/>
              <a:t>разнообразный иллюстративный материал, как статический, так и динамический (анимации, видеоматериалы),</a:t>
            </a:r>
            <a:endParaRPr lang="en-US" altLang="ko-KR"/>
          </a:p>
          <a:p>
            <a:pPr marL="342900" indent="-342900" algn="just">
              <a:defRPr/>
            </a:pPr>
            <a:r>
              <a:rPr lang="en-US" altLang="ko-KR"/>
              <a:t>в информационном обществе сетевые электронные ресурсы - это наиболее демократичный способ распространения новых педагогических идей и новых дидактических пособий, доступный педагогам независимо от места их проживания и уровня дохода,</a:t>
            </a:r>
            <a:endParaRPr lang="en-US" altLang="ko-KR"/>
          </a:p>
          <a:p>
            <a:pPr marL="342900" indent="-342900" algn="just">
              <a:defRPr/>
            </a:pPr>
            <a:r>
              <a:rPr lang="en-US" altLang="ko-KR"/>
              <a:t>поисковые системы сети Интернет предоставляют педагогам возможность найти практически любой материал по вопросам развития и обучения и любые фотографии и иллюстрации.</a:t>
            </a:r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noFill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0"/>
          </p:nvPr>
        </p:nvSpPr>
        <p:spPr>
          <a:xfrm>
            <a:off x="609600" y="136334"/>
            <a:ext cx="10972798" cy="1143000"/>
          </a:xfrm>
        </p:spPr>
        <p:txBody>
          <a:bodyPr/>
          <a:lstStyle/>
          <a:p>
            <a:pPr>
              <a:defRPr/>
            </a:pPr>
            <a:r>
              <a:rPr lang="ru-RU" altLang="ko-KR"/>
              <a:t>Применение ИКТ сегодня позволяет:</a:t>
            </a:r>
            <a:endParaRPr lang="ru-RU" altLang="ko-K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79334"/>
            <a:ext cx="10972798" cy="4525963"/>
          </a:xfrm>
        </p:spPr>
        <p:txBody>
          <a:bodyPr>
            <a:normAutofit fontScale="77500" lnSpcReduction="20000"/>
          </a:bodyPr>
          <a:lstStyle/>
          <a:p>
            <a:pPr algn="just">
              <a:defRPr/>
            </a:pPr>
            <a:r>
              <a:rPr lang="en-US" altLang="ko-KR"/>
              <a:t>Подбор иллюстративного материала к совместной организованной деятельности педагога с детьми и для оформления стендов, группы.</a:t>
            </a:r>
            <a:endParaRPr lang="en-US" altLang="ko-KR"/>
          </a:p>
          <a:p>
            <a:pPr algn="just">
              <a:defRPr/>
            </a:pPr>
            <a:r>
              <a:rPr lang="en-US" altLang="ko-KR"/>
              <a:t>Подбор дополнительного познавательного материала.</a:t>
            </a:r>
            <a:endParaRPr lang="en-US" altLang="ko-KR"/>
          </a:p>
          <a:p>
            <a:pPr algn="just">
              <a:defRPr/>
            </a:pPr>
            <a:r>
              <a:rPr lang="en-US" altLang="ko-KR"/>
              <a:t>Обмен опытом, знакомство с периодикой, наработками других педагогов.</a:t>
            </a:r>
            <a:endParaRPr lang="en-US" altLang="ko-KR"/>
          </a:p>
          <a:p>
            <a:pPr algn="just">
              <a:defRPr/>
            </a:pPr>
            <a:r>
              <a:rPr lang="en-US" altLang="ko-KR"/>
              <a:t>Оформление групповой документации, отчётов.</a:t>
            </a:r>
            <a:endParaRPr lang="en-US" altLang="ko-KR"/>
          </a:p>
          <a:p>
            <a:pPr algn="just">
              <a:defRPr/>
            </a:pPr>
            <a:r>
              <a:rPr lang="en-US" altLang="ko-KR"/>
              <a:t>Создание презентаций в программе Рower Рoint для повышения эффективности совместной организованной деятельности с детьми и педагогической компетенции родителей в процессе проведения родительских собраний.</a:t>
            </a:r>
            <a:endParaRPr lang="en-US" altLang="ko-KR"/>
          </a:p>
          <a:p>
            <a:pPr algn="just">
              <a:defRPr/>
            </a:pPr>
            <a:r>
              <a:rPr lang="en-US" altLang="ko-KR"/>
              <a:t>При создании единой базы методических и демонстрационных материалов у педагога появляется больше свободного времени. </a:t>
            </a:r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noFill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altLang="ko-KR"/>
              <a:t>Компьютер обладает рядом преимуществ:</a:t>
            </a:r>
            <a:endParaRPr lang="ru-RU" altLang="ko-K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279334"/>
            <a:ext cx="10972798" cy="4525963"/>
          </a:xfrm>
        </p:spPr>
        <p:txBody>
          <a:bodyPr>
            <a:normAutofit fontScale="70000" lnSpcReduction="20000"/>
          </a:bodyPr>
          <a:lstStyle/>
          <a:p>
            <a:pPr algn="just">
              <a:defRPr/>
            </a:pPr>
            <a:r>
              <a:rPr lang="en-US" altLang="ko-KR"/>
              <a:t>привлекает внимание детей и способствует повышению у них интереса к изучаемому материалу. </a:t>
            </a:r>
            <a:endParaRPr lang="en-US" altLang="ko-KR"/>
          </a:p>
          <a:p>
            <a:pPr algn="just">
              <a:defRPr/>
            </a:pPr>
            <a:r>
              <a:rPr lang="ru-RU" altLang="ko-KR"/>
              <a:t>н</a:t>
            </a:r>
            <a:r>
              <a:rPr lang="en-US" altLang="ko-KR"/>
              <a:t>аглядность</a:t>
            </a:r>
            <a:endParaRPr lang="en-US" altLang="ko-KR"/>
          </a:p>
          <a:p>
            <a:pPr algn="just">
              <a:defRPr/>
            </a:pPr>
            <a:r>
              <a:rPr lang="ru-RU" altLang="ko-KR"/>
              <a:t>с</a:t>
            </a:r>
            <a:r>
              <a:rPr lang="en-US" altLang="ko-KR"/>
              <a:t>лайд-шоу и видеофрагменты позволяют показать те моменты из окружающего мира, наблюдение которых вызывает затруднения</a:t>
            </a:r>
            <a:endParaRPr lang="en-US" altLang="ko-KR"/>
          </a:p>
          <a:p>
            <a:pPr algn="just">
              <a:defRPr/>
            </a:pPr>
            <a:r>
              <a:rPr lang="en-US" altLang="ko-KR"/>
              <a:t>моделиров</a:t>
            </a:r>
            <a:r>
              <a:rPr lang="ru-RU" altLang="ko-KR"/>
              <a:t>ание</a:t>
            </a:r>
            <a:r>
              <a:rPr lang="en-US" altLang="ko-KR"/>
              <a:t> жизненны</a:t>
            </a:r>
            <a:r>
              <a:rPr lang="ru-RU" altLang="ko-KR"/>
              <a:t>х</a:t>
            </a:r>
            <a:r>
              <a:rPr lang="en-US" altLang="ko-KR"/>
              <a:t> ситуаци</a:t>
            </a:r>
            <a:r>
              <a:rPr lang="ru-RU" altLang="ko-KR"/>
              <a:t>й</a:t>
            </a:r>
            <a:endParaRPr lang="en-US" altLang="ko-KR"/>
          </a:p>
          <a:p>
            <a:pPr algn="just">
              <a:defRPr/>
            </a:pPr>
            <a:r>
              <a:rPr lang="en-US" altLang="ko-KR"/>
              <a:t>вызывает у детей огромный интерес.</a:t>
            </a:r>
            <a:endParaRPr lang="en-US" altLang="ko-KR"/>
          </a:p>
          <a:p>
            <a:pPr algn="just">
              <a:defRPr/>
            </a:pPr>
            <a:r>
              <a:rPr lang="en-US" altLang="ko-KR"/>
              <a:t>Несёт в себе образный тип информации, понятный дошкольникам.</a:t>
            </a:r>
            <a:endParaRPr lang="en-US" altLang="ko-KR"/>
          </a:p>
          <a:p>
            <a:pPr marL="342900" indent="-342900" algn="just" defTabSz="914400" rtl="0" eaLnBrk="1" latinLnBrk="0" hangingPunct="1">
              <a:spcBef>
                <a:spcPct val="20000"/>
              </a:spcBef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ru-RU" altLang="ko-KR" sz="3200" b="0" i="0" u="none" strike="noStrike" kern="1200" cap="none" normalizeH="0" baseline="0" mc:Ignorable="hp" hp:hslEmbossed="0">
                <a:solidFill>
                  <a:srgbClr val="000000"/>
                </a:solidFill>
                <a:latin typeface="HCR Dotum"/>
                <a:ea typeface="HCR Dotum"/>
                <a:cs typeface="Times New Roman"/>
              </a:rPr>
              <a:t>р</a:t>
            </a:r>
            <a:r>
              <a:rPr xmlns:mc="http://schemas.openxmlformats.org/markup-compatibility/2006" xmlns:hp="http://schemas.haansoft.com/office/presentation/8.0" kumimoji="0" lang="en-US" altLang="ko-KR" sz="3200" b="0" i="0" u="none" strike="noStrike" kern="1200" cap="none" normalizeH="0" baseline="0" mc:Ignorable="hp" hp:hslEmbossed="0">
                <a:solidFill>
                  <a:srgbClr val="000000"/>
                </a:solidFill>
                <a:latin typeface="HCR Dotum"/>
                <a:ea typeface="HCR Dotum"/>
                <a:cs typeface="Times New Roman"/>
              </a:rPr>
              <a:t>ебёнок сам регулирует темп и количество решаемых игровых обучающих задач.</a:t>
            </a:r>
            <a:endParaRPr xmlns:mc="http://schemas.openxmlformats.org/markup-compatibility/2006" xmlns:hp="http://schemas.haansoft.com/office/presentation/8.0" kumimoji="0" lang="en-US" altLang="ko-KR" sz="3200" b="0" i="0" u="none" strike="noStrike" kern="1200" cap="none" normalizeH="0" baseline="0" mc:Ignorable="hp" hp:hslEmbossed="0">
              <a:solidFill>
                <a:srgbClr val="000000"/>
              </a:solidFill>
              <a:latin typeface="HCR Dotum"/>
              <a:ea typeface="HCR Dotum"/>
              <a:cs typeface="Times New Roman"/>
            </a:endParaRPr>
          </a:p>
          <a:p>
            <a:pPr marL="342900" indent="-342900" algn="just" defTabSz="914400" rtl="0" eaLnBrk="1" latinLnBrk="0" hangingPunct="1">
              <a:spcBef>
                <a:spcPct val="20000"/>
              </a:spcBef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en-US" altLang="ko-KR" sz="3200" b="0" i="0" u="none" strike="noStrike" kern="1200" cap="none" normalizeH="0" baseline="0" mc:Ignorable="hp" hp:hslEmbossed="0">
                <a:solidFill>
                  <a:srgbClr val="000000"/>
                </a:solidFill>
                <a:latin typeface="HCR Dotum"/>
                <a:ea typeface="HCR Dotum"/>
                <a:cs typeface="Times New Roman"/>
              </a:rPr>
              <a:t>дошкольник приобретает уверенность в себе,</a:t>
            </a:r>
            <a:endParaRPr xmlns:mc="http://schemas.openxmlformats.org/markup-compatibility/2006" xmlns:hp="http://schemas.haansoft.com/office/presentation/8.0" kumimoji="0" lang="en-US" altLang="ko-KR" sz="3200" b="0" i="0" u="none" strike="noStrike" kern="1200" cap="none" normalizeH="0" baseline="0" mc:Ignorable="hp" hp:hslEmbossed="0">
              <a:solidFill>
                <a:srgbClr val="000000"/>
              </a:solidFill>
              <a:latin typeface="HCR Dotum"/>
              <a:ea typeface="HCR Dotum"/>
              <a:cs typeface="Times New Roman"/>
            </a:endParaRPr>
          </a:p>
          <a:p>
            <a:pPr marL="342900" indent="-342900" algn="just" defTabSz="914400" rtl="0" eaLnBrk="1" latinLnBrk="0" hangingPunct="1">
              <a:spcBef>
                <a:spcPct val="20000"/>
              </a:spcBef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ru-RU" altLang="ko-KR" sz="3200" b="0" i="0" u="none" strike="noStrike" kern="1200" cap="none" normalizeH="0" baseline="0" mc:Ignorable="hp" hp:hslEmbossed="0">
                <a:solidFill>
                  <a:srgbClr val="000000"/>
                </a:solidFill>
                <a:latin typeface="HCR Dotum"/>
                <a:ea typeface="HCR Dotum"/>
                <a:cs typeface="Times New Roman"/>
              </a:rPr>
              <a:t>и</a:t>
            </a:r>
            <a:r>
              <a:rPr xmlns:mc="http://schemas.openxmlformats.org/markup-compatibility/2006" xmlns:hp="http://schemas.haansoft.com/office/presentation/8.0" kumimoji="0" lang="en-US" altLang="ko-KR" sz="3200" b="0" i="0" u="none" strike="noStrike" kern="1200" cap="none" normalizeH="0" baseline="0" mc:Ignorable="hp" hp:hslEmbossed="0">
                <a:solidFill>
                  <a:srgbClr val="000000"/>
                </a:solidFill>
                <a:latin typeface="HCR Dotum"/>
                <a:ea typeface="HCR Dotum"/>
                <a:cs typeface="Times New Roman"/>
              </a:rPr>
              <a:t>спользование информационных технологий побуждает детей к поисковой исследовательской деятельности, включая и поиск в сети Интернет самостоятельно или вместе с родителями.</a:t>
            </a:r>
            <a:endParaRPr xmlns:mc="http://schemas.openxmlformats.org/markup-compatibility/2006" xmlns:hp="http://schemas.haansoft.com/office/presentation/8.0" kumimoji="0" lang="en-US" altLang="ko-KR" sz="3200" b="0" i="0" u="none" strike="noStrike" kern="1200" cap="none" normalizeH="0" baseline="0" mc:Ignorable="hp" hp:hslEmbossed="0">
              <a:solidFill>
                <a:srgbClr val="000000"/>
              </a:solidFill>
              <a:latin typeface="HCR Dotum"/>
              <a:ea typeface="HCR Dotum"/>
              <a:cs typeface="Times New Roman"/>
            </a:endParaRPr>
          </a:p>
          <a:p>
            <a:pPr algn="just">
              <a:buNone/>
              <a:defRPr/>
            </a:pPr>
            <a:endParaRPr lang="en-US" altLang="ko-KR"/>
          </a:p>
          <a:p>
            <a:pPr algn="just">
              <a:defRPr/>
            </a:pPr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noFill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0"/>
          </p:nvPr>
        </p:nvSpPr>
        <p:spPr>
          <a:xfrm>
            <a:off x="5015865" y="1133856"/>
            <a:ext cx="6926579" cy="3591306"/>
          </a:xfrm>
        </p:spPr>
        <p:txBody>
          <a:bodyPr/>
          <a:lstStyle/>
          <a:p>
            <a:pPr algn="r">
              <a:defRPr/>
            </a:pPr>
            <a:r>
              <a:rPr lang="en-US" altLang="ko-KR"/>
              <a:t>«Я услышал – и забыл, </a:t>
            </a:r>
            <a:endParaRPr lang="en-US" altLang="ko-KR"/>
          </a:p>
          <a:p>
            <a:pPr algn="r">
              <a:defRPr/>
            </a:pPr>
            <a:r>
              <a:rPr lang="en-US" altLang="ko-KR"/>
              <a:t>я увидел – и запомнил»</a:t>
            </a:r>
            <a:endParaRPr lang="en-US" altLang="ko-KR"/>
          </a:p>
          <a:p>
            <a:pPr algn="r">
              <a:defRPr/>
            </a:pPr>
            <a:endParaRPr lang="en-US" altLang="ko-KR" sz="3300"/>
          </a:p>
          <a:p>
            <a:pPr algn="r">
              <a:defRPr/>
            </a:pPr>
            <a:r>
              <a:rPr lang="ru-RU" altLang="ko-KR" sz="2900" i="1">
                <a:latin typeface="Arial"/>
                <a:cs typeface="Arial"/>
              </a:rPr>
              <a:t>говорится в английской пословице</a:t>
            </a:r>
            <a:endParaRPr lang="ru-RU" altLang="ko-KR" sz="2900" i="1">
              <a:latin typeface="Arial"/>
              <a:cs typeface="Arial"/>
            </a:endParaRPr>
          </a:p>
        </p:txBody>
      </p:sp>
      <p:pic>
        <p:nvPicPr>
          <p:cNvPr id="5" name="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479297" y="1412747"/>
            <a:ext cx="4536567" cy="3312414"/>
          </a:xfrm>
          <a:prstGeom prst="rect">
            <a:avLst/>
          </a:prstGeom>
          <a:ln w="88900" cap="sq">
            <a:noFill/>
            <a:miter/>
          </a:ln>
          <a:effectLst>
            <a:outerShdw blurRad="127000" dist="127000" dir="27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Thinkfree Office">
  <a:themeElements>
    <a:clrScheme name="Thinkfree Office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Thinkfree Office">
      <a:majorFont>
        <a:latin typeface="HCR Dotum"/>
        <a:ea typeface=""/>
        <a:cs typeface="Times New Roman"/>
        <a:font script="Jpan" typeface="MS PGothic"/>
        <a:font script="Hang" typeface="HCR Dotum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HCR Dotum"/>
        <a:ea typeface=""/>
        <a:cs typeface="Times New Roman"/>
        <a:font script="Jpan" typeface="MS PGothic"/>
        <a:font script="Hang" typeface="HCR Dotum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inkfre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417</ep:Words>
  <ep:PresentationFormat>On-screen Show (4:3)</ep:PresentationFormat>
  <ep:Paragraphs>54</ep:Paragraphs>
  <ep:Slides>9</ep:Slides>
  <ep:Notes>0</ep:Notes>
  <ep:TotalTime>0</ep:TotalTime>
  <ep:HiddenSlides>0</ep:HiddenSlides>
  <ep:MMClips>0</ep:MMClips>
  <ep:HeadingPairs>
    <vt:vector size="4" baseType="variant">
      <vt:variant>
        <vt:lpstr>Theme</vt:lpstr>
      </vt:variant>
      <vt:variant>
        <vt:i4>1</vt:i4>
      </vt:variant>
      <vt:variant>
        <vt:lpstr>Slide Title</vt:lpstr>
      </vt:variant>
      <vt:variant>
        <vt:i4>9</vt:i4>
      </vt:variant>
    </vt:vector>
  </ep:HeadingPairs>
  <ep:TitlesOfParts>
    <vt:vector size="10" baseType="lpstr">
      <vt:lpstr>Thinkfree Office</vt:lpstr>
      <vt:lpstr>Использование информационно- коммуникационных технологий в воспитательно - образовательном процессе ДОУ</vt:lpstr>
      <vt:lpstr>“Человек образованный - тот, кто знает, где найти то, чего не знает”</vt:lpstr>
      <vt:lpstr>Что такое ИКТ?</vt:lpstr>
      <vt:lpstr>Использование компьютерных технологий помогает педагогу в работе:</vt:lpstr>
      <vt:lpstr>Slide 5</vt:lpstr>
      <vt:lpstr>ИКТ - это прежде всего:</vt:lpstr>
      <vt:lpstr>Применение ИКТ сегодня позволяет:</vt:lpstr>
      <vt:lpstr>Компьютер обладает рядом преимуществ:</vt:lpstr>
      <vt:lpstr>«Я услышал – и забыл,  я увидел – и запомнил»  говорится в английской пословице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2019-02-25T14:12:40.846</dcterms:created>
  <dc:creator>User</dc:creator>
  <cp:lastModifiedBy>User</cp:lastModifiedBy>
  <dcterms:modified xsi:type="dcterms:W3CDTF">2019-02-25T14:45:42.136</dcterms:modified>
  <cp:revision>7</cp:revision>
  <dc:title>Использование информационно- коммуникационных технологий в воспитательно - образовательном процессе ДОУ</dc:title>
  <cp:version>0906.0100.01</cp:version>
</cp:coreProperties>
</file>