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  <p:sldMasterId id="2147483672" r:id="rId4"/>
  </p:sldMasterIdLst>
  <p:notesMasterIdLst>
    <p:notesMasterId r:id="rId20"/>
  </p:notesMasterIdLst>
  <p:sldIdLst>
    <p:sldId id="260" r:id="rId5"/>
    <p:sldId id="288" r:id="rId6"/>
    <p:sldId id="285" r:id="rId7"/>
    <p:sldId id="286" r:id="rId8"/>
    <p:sldId id="293" r:id="rId9"/>
    <p:sldId id="302" r:id="rId10"/>
    <p:sldId id="300" r:id="rId11"/>
    <p:sldId id="303" r:id="rId12"/>
    <p:sldId id="310" r:id="rId13"/>
    <p:sldId id="306" r:id="rId14"/>
    <p:sldId id="296" r:id="rId15"/>
    <p:sldId id="307" r:id="rId16"/>
    <p:sldId id="291" r:id="rId17"/>
    <p:sldId id="289" r:id="rId18"/>
    <p:sldId id="29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 varScale="1">
        <p:scale>
          <a:sx n="69" d="100"/>
          <a:sy n="69" d="100"/>
        </p:scale>
        <p:origin x="-5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CC00BD-E8CD-4E68-AFB6-A517261ABA30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9D524-9430-4D76-8F53-6AE7E8E2A9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00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130425"/>
            <a:ext cx="676652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9972" y="3886200"/>
            <a:ext cx="557242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672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021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91680" y="1600200"/>
            <a:ext cx="280412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507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51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469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2130425"/>
            <a:ext cx="676652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9972" y="3886200"/>
            <a:ext cx="5572428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78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1680" y="1600200"/>
            <a:ext cx="6995120" cy="45259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  <a:lvl2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2pPr>
            <a:lvl3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3pPr>
            <a:lvl4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4pPr>
            <a:lvl5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307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91680" y="1600200"/>
            <a:ext cx="280412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  <a:lvl2pPr>
              <a:defRPr sz="24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2pPr>
            <a:lvl3pPr>
              <a:defRPr sz="20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3pPr>
            <a:lvl4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4pPr>
            <a:lvl5pPr>
              <a:defRPr sz="1800"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03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5274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AB7008B-771D-4835-A6F0-290CE12C5475}" type="datetimeFigureOut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06.11.2020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5">
                    <a:lumMod val="50000"/>
                  </a:schemeClr>
                </a:solidFill>
                <a:latin typeface="Matilda" charset="0"/>
              </a:defRPr>
            </a:lvl1pPr>
          </a:lstStyle>
          <a:p>
            <a:fld id="{4C3397F7-7B86-4274-A7C2-FA6FAB10F64F}" type="slidenum">
              <a:rPr lang="ru-RU" smtClean="0">
                <a:solidFill>
                  <a:srgbClr val="4BACC6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4BACC6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8858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8ADDEE-DAB6-41C3-A255-C58B9C6BC0F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1E0AA-370B-4BFA-B12F-FE1F8B57295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828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994BD-1659-4F99-BA8F-0CB8125474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D69A31-6BB7-426D-8D8A-2E0AF45A9B8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31125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4ABB02-ADD2-4535-81E8-B62FEDE699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72A867-C78B-470A-B8EF-6D12AB541E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0645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A9BA3-58A0-4792-B926-8F230665861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178086-8D45-4225-A54D-C0C231EC011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05364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BB1C0-EC29-42E4-BF74-24A556B7AC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092B3-3E47-4E55-BC42-C256FADE631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3545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CA113-BB8B-4626-828A-B70B748EBFB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DDAC1-5C73-44F9-A185-A6D17A38853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56729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4C495-745E-4704-A481-5E26D7FBBBB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1D60CE-F234-426E-A4EA-C6A5AED7176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458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5BB47-0660-4712-B0DD-8E620CC103F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A7138F-2E2F-4D7A-8938-33CE99CCD1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1137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57555-72A6-43B0-8856-6C49BFD65C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C5E54-6779-4BE0-91E1-544161D2ABE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02297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77284-D078-4BCE-8DA9-729B3E6FE77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AD08B-A418-41F5-B398-8CA0073CBBA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62988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3A5008-D003-42ED-BA2C-717B01B38C9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1BC13-83A9-4535-B506-4498D2193F2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100216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7E127-BDA8-4F5A-A0DE-F42808F994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1FDBC0-AB4C-41EB-AA41-4E20CD50EF7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62780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EE992-5D43-4895-9CCE-3B0059F913C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3D10CA-B843-42A4-A013-26FA29CE99C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4304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441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561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07617634-961F-42BF-9808-91D40DFC2B55}" type="datetimeFigureOut">
              <a:rPr lang="ru-RU">
                <a:solidFill>
                  <a:prstClr val="black">
                    <a:tint val="75000"/>
                  </a:prstClr>
                </a:solidFill>
                <a:latin typeface="Calibri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06.11.2020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E245318-6A0D-465B-BCAA-55A77982CC81}" type="slidenum">
              <a:rPr lang="ru-RU" altLang="ru-RU" smtClean="0">
                <a:latin typeface="Calibri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230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4" Type="http://schemas.microsoft.com/office/2007/relationships/hdphoto" Target="../media/hdphoto5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6" Type="http://schemas.microsoft.com/office/2007/relationships/hdphoto" Target="../media/hdphoto1.wdp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004" y="0"/>
            <a:ext cx="9216008" cy="6912006"/>
          </a:xfrm>
        </p:spPr>
      </p:pic>
      <p:sp>
        <p:nvSpPr>
          <p:cNvPr id="4" name="TextBox 3"/>
          <p:cNvSpPr txBox="1"/>
          <p:nvPr/>
        </p:nvSpPr>
        <p:spPr>
          <a:xfrm>
            <a:off x="395536" y="1050607"/>
            <a:ext cx="84298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Monotype Corsiva" pitchFamily="66" charset="0"/>
                <a:cs typeface="David" pitchFamily="34" charset="-79"/>
              </a:rPr>
              <a:t>«Из бросового материала творение и его бытовое применение!»</a:t>
            </a:r>
            <a:endParaRPr lang="ru-RU" sz="3600" b="1" dirty="0">
              <a:solidFill>
                <a:srgbClr val="FF0000"/>
              </a:solidFill>
              <a:latin typeface="Monotype Corsiva" pitchFamily="66" charset="0"/>
              <a:cs typeface="David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26703" y="2060848"/>
            <a:ext cx="77048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Monotype Corsiva" pitchFamily="66" charset="0"/>
                <a:cs typeface="David" pitchFamily="34" charset="-79"/>
              </a:rPr>
              <a:t>п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cs typeface="David" pitchFamily="34" charset="-79"/>
              </a:rPr>
              <a:t>роект экологическо-творческой направленности  в рамках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cs typeface="David" pitchFamily="34" charset="-79"/>
              </a:rPr>
              <a:t> участия </a:t>
            </a:r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  <a:cs typeface="David" pitchFamily="34" charset="-79"/>
              </a:rPr>
              <a:t>в городском экологическом конкурсе «Эко-Превращение»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  <a:cs typeface="David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3439" y="3630508"/>
            <a:ext cx="73448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David" pitchFamily="34" charset="-79"/>
              </a:rPr>
              <a:t>Авторы и исполнители: </a:t>
            </a:r>
          </a:p>
          <a:p>
            <a:pPr algn="ctr"/>
            <a:r>
              <a:rPr lang="ru-RU" sz="2800" b="1" u="sng" dirty="0">
                <a:solidFill>
                  <a:srgbClr val="7030A0"/>
                </a:solidFill>
                <a:latin typeface="Monotype Corsiva" pitchFamily="66" charset="0"/>
                <a:cs typeface="David" pitchFamily="34" charset="-79"/>
              </a:rPr>
              <a:t>к</a:t>
            </a:r>
            <a:r>
              <a:rPr lang="ru-RU" sz="2800" b="1" u="sng" dirty="0" smtClean="0">
                <a:solidFill>
                  <a:srgbClr val="7030A0"/>
                </a:solidFill>
                <a:latin typeface="Monotype Corsiva" pitchFamily="66" charset="0"/>
                <a:cs typeface="David" pitchFamily="34" charset="-79"/>
              </a:rPr>
              <a:t>оманда «МАСТЕРЯТА»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David" pitchFamily="34" charset="-79"/>
              </a:rPr>
              <a:t>-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  <a:cs typeface="David" pitchFamily="34" charset="-79"/>
              </a:rPr>
              <a:t>воспитанники подготовительной группы  и воспитатель: Исаченко Ольга Александровна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  <a:cs typeface="David" pitchFamily="34" charset="-79"/>
            </a:endParaRPr>
          </a:p>
        </p:txBody>
      </p:sp>
      <p:sp>
        <p:nvSpPr>
          <p:cNvPr id="8" name="Облако 7"/>
          <p:cNvSpPr/>
          <p:nvPr/>
        </p:nvSpPr>
        <p:spPr>
          <a:xfrm>
            <a:off x="246048" y="0"/>
            <a:ext cx="8790447" cy="1077575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indent="457200" algn="ctr" eaLnBrk="0" hangingPunct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Филиал МБДОУ - детского сада «Детство» </a:t>
            </a:r>
          </a:p>
          <a:p>
            <a:pPr indent="457200" algn="ctr" eaLnBrk="0" hangingPunct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детский сад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№516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312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:\Детский сад № 516\Фото детей\эко программа\20191127_092917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79512" y="964847"/>
            <a:ext cx="2910310" cy="29898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571836" y="3930852"/>
            <a:ext cx="1919115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Д/И «Лабиринт»</a:t>
            </a:r>
          </a:p>
        </p:txBody>
      </p:sp>
      <p:pic>
        <p:nvPicPr>
          <p:cNvPr id="1127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255755"/>
            <a:ext cx="2590800" cy="34603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271" name="TextBox 8"/>
          <p:cNvSpPr txBox="1">
            <a:spLocks noChangeArrowheads="1"/>
          </p:cNvSpPr>
          <p:nvPr/>
        </p:nvSpPr>
        <p:spPr bwMode="auto">
          <a:xfrm>
            <a:off x="3246102" y="1289384"/>
            <a:ext cx="2700226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Д/И «Посчитай яблоки»</a:t>
            </a:r>
          </a:p>
        </p:txBody>
      </p:sp>
      <p:pic>
        <p:nvPicPr>
          <p:cNvPr id="112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966" y="1117605"/>
            <a:ext cx="2684463" cy="35792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1273" name="TextBox 10"/>
          <p:cNvSpPr txBox="1">
            <a:spLocks noChangeArrowheads="1"/>
          </p:cNvSpPr>
          <p:nvPr/>
        </p:nvSpPr>
        <p:spPr bwMode="auto">
          <a:xfrm>
            <a:off x="6589620" y="609642"/>
            <a:ext cx="238937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Д/И «Протяни ленту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по цифрам»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23570" y="116632"/>
            <a:ext cx="3672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en-US" sz="20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392477" y="573634"/>
            <a:ext cx="7131851" cy="72008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узнавали, конструировали, лепили…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7" name="Picture 1" descr="F:\ЭКОПРОГРАММА\фото\20191113_16204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77" y="4509120"/>
            <a:ext cx="3131840" cy="23488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9459" name="Picture 3" descr="F:\ЭКОПРОГРАММА\фото\20191119_092554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10"/>
          <a:stretch/>
        </p:blipFill>
        <p:spPr bwMode="auto">
          <a:xfrm rot="5400000">
            <a:off x="4536538" y="4087969"/>
            <a:ext cx="2819580" cy="24678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TextBox 5"/>
          <p:cNvSpPr txBox="1">
            <a:spLocks noChangeArrowheads="1"/>
          </p:cNvSpPr>
          <p:nvPr/>
        </p:nvSpPr>
        <p:spPr bwMode="auto">
          <a:xfrm>
            <a:off x="2148278" y="6346131"/>
            <a:ext cx="2256643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Д/И «Выложи узор»</a:t>
            </a:r>
          </a:p>
        </p:txBody>
      </p:sp>
      <p:sp>
        <p:nvSpPr>
          <p:cNvPr id="18" name="TextBox 5"/>
          <p:cNvSpPr txBox="1">
            <a:spLocks noChangeArrowheads="1"/>
          </p:cNvSpPr>
          <p:nvPr/>
        </p:nvSpPr>
        <p:spPr bwMode="auto">
          <a:xfrm>
            <a:off x="6824748" y="6165304"/>
            <a:ext cx="1646541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Д/И «Хоккей»</a:t>
            </a:r>
          </a:p>
        </p:txBody>
      </p:sp>
    </p:spTree>
    <p:extLst>
      <p:ext uri="{BB962C8B-B14F-4D97-AF65-F5344CB8AC3E}">
        <p14:creationId xmlns:p14="http://schemas.microsoft.com/office/powerpoint/2010/main" val="281890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25415" y="108573"/>
            <a:ext cx="36725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en-US" sz="20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79512" y="454046"/>
            <a:ext cx="7876257" cy="1080120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…И в результате супер-группу получили…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474440" y="5035728"/>
            <a:ext cx="184358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Кукольный дом</a:t>
            </a:r>
          </a:p>
        </p:txBody>
      </p:sp>
      <p:pic>
        <p:nvPicPr>
          <p:cNvPr id="11" name="Рисунок 10" descr="F:\Детский сад № 516\Фото детей\макет по ПДД\20191030_16030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6669" y="1100734"/>
            <a:ext cx="3459633" cy="28883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2" descr="F:\Детский сад № 516\Фото детей\эко программа\20191129_0803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4599" y="1758995"/>
            <a:ext cx="3533790" cy="265034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3" name="Picture 3" descr="F:\Детский сад № 516\Фото детей\эко программа\20191128_0903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811" y="4375918"/>
            <a:ext cx="3309442" cy="248208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3182825" y="3896589"/>
            <a:ext cx="1869629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С/Р игра «Перекрёсток»</a:t>
            </a:r>
          </a:p>
        </p:txBody>
      </p:sp>
      <p:pic>
        <p:nvPicPr>
          <p:cNvPr id="26626" name="Picture 2" descr="F:\фото для сайта\IMG_20201018_155314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844" r="10674" b="16162"/>
          <a:stretch/>
        </p:blipFill>
        <p:spPr bwMode="auto">
          <a:xfrm>
            <a:off x="6472730" y="1158141"/>
            <a:ext cx="2548970" cy="387758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6094102" y="5616959"/>
            <a:ext cx="1379538" cy="3683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Парковка</a:t>
            </a: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7055768" y="670940"/>
            <a:ext cx="2088232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Стенд «Наши именинники»</a:t>
            </a:r>
          </a:p>
        </p:txBody>
      </p:sp>
    </p:spTree>
    <p:extLst>
      <p:ext uri="{BB962C8B-B14F-4D97-AF65-F5344CB8AC3E}">
        <p14:creationId xmlns:p14="http://schemas.microsoft.com/office/powerpoint/2010/main" val="64324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70971" y="228360"/>
            <a:ext cx="8229600" cy="216024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Работа с картоном и бумагой нас заинтересовала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данных пособий нам, кажется, мало.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 ребят возникло много вопросов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 способах вторичного производства: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такое пластик и пластмасса?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Как их добывают?</a:t>
            </a:r>
          </a:p>
          <a:p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какими свойствами они обладают?</a:t>
            </a:r>
          </a:p>
        </p:txBody>
      </p:sp>
      <p:pic>
        <p:nvPicPr>
          <p:cNvPr id="38915" name="Picture 3" descr="F:\Детский сад № 516\Фото детей\игры на поддувание\20190227_154022.jpg"/>
          <p:cNvPicPr>
            <a:picLocks noChangeAspect="1" noChangeArrowheads="1"/>
          </p:cNvPicPr>
          <p:nvPr/>
        </p:nvPicPr>
        <p:blipFill rotWithShape="1">
          <a:blip r:embed="rId3" cstate="print">
            <a:extLst/>
          </a:blip>
          <a:srcRect l="7257" r="10869"/>
          <a:stretch/>
        </p:blipFill>
        <p:spPr bwMode="auto">
          <a:xfrm>
            <a:off x="262052" y="2663843"/>
            <a:ext cx="2678150" cy="25369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5" descr="F:\Детский сад № 516\Фото детей\атрибуты для физ центра\20200310_163618.jpg"/>
          <p:cNvPicPr>
            <a:picLocks noChangeAspect="1" noChangeArrowheads="1"/>
          </p:cNvPicPr>
          <p:nvPr/>
        </p:nvPicPr>
        <p:blipFill rotWithShape="1">
          <a:blip r:embed="rId4" cstate="print">
            <a:extLst/>
          </a:blip>
          <a:srcRect l="17489" b="57343"/>
          <a:stretch/>
        </p:blipFill>
        <p:spPr bwMode="auto">
          <a:xfrm rot="5400000">
            <a:off x="6486885" y="3426848"/>
            <a:ext cx="3491635" cy="13484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4" descr="F:\Детский сад № 516\Фото детей\атрибуты для физ центра\20200310_163543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 rot="5400000">
            <a:off x="5380822" y="3486450"/>
            <a:ext cx="2297641" cy="172323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294" name="Прямоугольник 1"/>
          <p:cNvSpPr>
            <a:spLocks noChangeArrowheads="1"/>
          </p:cNvSpPr>
          <p:nvPr/>
        </p:nvSpPr>
        <p:spPr bwMode="auto">
          <a:xfrm>
            <a:off x="346004" y="5200795"/>
            <a:ext cx="2287806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1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Игры для развития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1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силы выдоха</a:t>
            </a:r>
          </a:p>
        </p:txBody>
      </p:sp>
      <p:sp>
        <p:nvSpPr>
          <p:cNvPr id="12295" name="Прямоугольник 8"/>
          <p:cNvSpPr>
            <a:spLocks noChangeArrowheads="1"/>
          </p:cNvSpPr>
          <p:nvPr/>
        </p:nvSpPr>
        <p:spPr bwMode="auto">
          <a:xfrm>
            <a:off x="5911311" y="5311942"/>
            <a:ext cx="1179362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1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Бильбоке</a:t>
            </a:r>
          </a:p>
        </p:txBody>
      </p:sp>
      <p:sp>
        <p:nvSpPr>
          <p:cNvPr id="12296" name="Прямоугольник 9"/>
          <p:cNvSpPr>
            <a:spLocks noChangeArrowheads="1"/>
          </p:cNvSpPr>
          <p:nvPr/>
        </p:nvSpPr>
        <p:spPr bwMode="auto">
          <a:xfrm>
            <a:off x="7524328" y="5846908"/>
            <a:ext cx="1239057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1800" b="1" dirty="0" err="1" smtClean="0">
                <a:solidFill>
                  <a:srgbClr val="0070C0"/>
                </a:solidFill>
                <a:cs typeface="Times New Roman" panose="02020603050405020304" pitchFamily="18" charset="0"/>
              </a:rPr>
              <a:t>Массажёр</a:t>
            </a:r>
            <a:endParaRPr lang="ru-RU" altLang="ru-RU" sz="1800" b="1" dirty="0" smtClean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14346" name="Picture 10" descr="F:\Детский сад № 516\Фото детей\игра с пуговицами\20200313_1552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21485" y="3222111"/>
            <a:ext cx="3211132" cy="24083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2623503" y="6031851"/>
            <a:ext cx="2829877" cy="646331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1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Пособие «Волшебная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ru-RU" altLang="ru-RU" sz="1800" b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коробочка Феи Пуговки»</a:t>
            </a:r>
          </a:p>
        </p:txBody>
      </p:sp>
    </p:spTree>
    <p:extLst>
      <p:ext uri="{BB962C8B-B14F-4D97-AF65-F5344CB8AC3E}">
        <p14:creationId xmlns:p14="http://schemas.microsoft.com/office/powerpoint/2010/main" val="33034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avatars.mds.yandex.net/get-pdb/985144/a838173e-bee3-4fb8-a763-01b7ba06a225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116632"/>
            <a:ext cx="8712968" cy="622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    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Промежуточные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начали формироваться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современной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переработки отходов для сохранения окружающей среды;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закрепились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 умения и навыки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рационального использования продуктов бумажной промышленности, появилось осознание важности их вторичного использования;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усвоили значимость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бережное </a:t>
            </a: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труду взрослых и его результатам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10000"/>
              </a:lnSpc>
              <a:buClr>
                <a:srgbClr val="002060"/>
              </a:buClr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принимают активное  участие в реализации Проекта,  осознанно включились  в процесс, обеспечив возможность преемственного продолжения работы с ребёнком в домашних условиях.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avatars.mds.yandex.net/get-pdb/985144/a838173e-bee3-4fb8-a763-01b7ba06a225/s1200?webp=fals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Перспективы развития Проекта: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496944" cy="482453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Привлечение родителей воспитанников к участию в проекте;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Акция «Сделай и подари игру малышам»;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Расширение знаний дошкольников о способах вторичного использования пластика через изготовление игровых пособий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91580" y="5779356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Работу будем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продолжать -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Игрушки мастерить и планету сохранять.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0698"/>
            <a:ext cx="7452096" cy="55890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432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asik.ru/images/green_14/30_g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9" y="0"/>
            <a:ext cx="91339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3408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Введение 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568952" cy="547260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Современная экологическая обстановка предполагает изменение подходов в области экологического образования дошкольников. 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этом отношении нам близка позиция доктора биологических наук Т.В. Потаповой: «</a:t>
            </a:r>
            <a:r>
              <a:rPr lang="ru-RU" sz="18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Предназначение дошкольного экологического образования состоит не столько в присвоении детьми знаний о предметах и явлениях, сколько в формировании навыков бережного и неразрушающего обращения с ними и активного желания поступать именно так: щадящим и сберегающим образом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Но, кроме этого, на наш взгляд, необходимо сформировать у детей дошкольного возраста не потребительское, а созидательное отношение к миру. 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Жизнь современного человека без различных видов бумаги и изделий из картона была бы неполноценной. Различные коробки, контейнеры из-под яиц – предметы хорошо знакомые дошкольникам. Они везде и всюду сопровождают нас. Современный человек не мыслит себя без них. 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Здоровье человека и его благополучие во многом зависят от мер сохранения и возобновления природных ресурсов. Чтобы сохранить природу, дать ей время на полноценное восстановление, необходимо экономить и вторично перерабатывать продукты бумажной промышленности. Именно на это и направлен Проект.</a:t>
            </a:r>
          </a:p>
          <a:p>
            <a:pPr algn="just">
              <a:buNone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Дети очень любят продуктивную деятельность. Зачем современному ребёнку делать игрушки самому? Деятельность детей по изготовлению игрушек из привычных предметов даёт уникальную возможность моделировать мир и своё представление о нём в пространственно-пластичных образах. У каждого ребёнка появляется возможность создать свой удивительный мир.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basik.ru/images/green_14/30_g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" y="-14696"/>
            <a:ext cx="9140889" cy="687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764704"/>
            <a:ext cx="8424936" cy="576064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buClr>
                <a:schemeClr val="accent1"/>
              </a:buClr>
              <a:buSzPct val="70000"/>
              <a:buNone/>
              <a:defRPr/>
            </a:pPr>
            <a:endParaRPr lang="ru-RU" sz="2400" dirty="0" smtClean="0">
              <a:solidFill>
                <a:srgbClr val="002060"/>
              </a:solidFill>
            </a:endParaRPr>
          </a:p>
          <a:p>
            <a:pPr lvl="0" algn="just">
              <a:buClr>
                <a:schemeClr val="accent1"/>
              </a:buClr>
              <a:buSzPct val="70000"/>
              <a:buNone/>
              <a:defRPr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16632"/>
            <a:ext cx="8496944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Технологическая карта проекта</a:t>
            </a:r>
            <a:endParaRPr lang="en-US" sz="24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12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 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познавательно-исследовательский, творческий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реализации: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долгосрочный (2020 – 2021 учебный год)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 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подготовительной к школе группы, воспитатель.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дошкольном детстве необходимо формировать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позитивные установки к различным видам труда и творчества, а также развивать интерес ребёнка, любознательность, познавательную мотивацию, воображение и творческую активность, предпосылки ценностно-смыслового отношения к миру природы.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самостоятельной деятельности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получен запрос от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на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 знаний о посильных для них способах сохранения природы путём переработки изделий из бумаги и картона. 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специальных педагогических условий будет способствовать формированию устойчивых представлений 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важности сохранения природы, профессий людей, связанных с экологией,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важности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утилизации и переработки отходов бумажной промышленности. </a:t>
            </a:r>
          </a:p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исследования: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Наглядный (организация выставки, рассматривание книг, альбомов, использование ИКТ)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Словесный (чтение научной и познавательной литературы, беседы)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(изготовление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свойств полученной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и картона,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изготовление  поделок из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и картона)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00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basik.ru/images/green_14/30_gre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2456"/>
            <a:ext cx="9144000" cy="689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404664"/>
            <a:ext cx="856895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200" b="1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проекта: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экологической культуры, развитие художественных и творческих способностей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дошкольников,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привитие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им способности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видеть прекрасное в окружающей действительности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условия для свободного экспериментирования с художественными и нетрадиционными материалами и инструментами.</a:t>
            </a:r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дошкольников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эстетическое восприятие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художественных образов и предметов окружающего мира (вторичного сырья) как эстетических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объектов.</a:t>
            </a:r>
          </a:p>
          <a:p>
            <a:pPr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 в продуктивных видах деятельности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Развивать тонкую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моторику рук, глазомер, чувство гармонии и красоты, художественно-творческие способности каждого ребёнка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художественный вкус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чувство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гармонии.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усидчивость, внимательность, умение работать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самостоятельно и вместе со взрослым.</a:t>
            </a: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96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08087" y="116632"/>
            <a:ext cx="39642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Подготовительный этап</a:t>
            </a:r>
            <a:endParaRPr lang="en-US" sz="20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75556" y="316687"/>
            <a:ext cx="7992888" cy="14302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Мы подобрали много книг, картинок, иллюстраций…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Вместе с родителями нашли о бумаге и картоне много разной информации…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Всё о бумаг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31" y="4082107"/>
            <a:ext cx="2235939" cy="27956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https://avatars.mds.yandex.net/get-pdb/1890546/ff96d08c-fc84-4a7b-bdb2-04d215447e8e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03673"/>
            <a:ext cx="2968143" cy="22261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https://fiction-books.ru/img/101339973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38"/>
          <a:stretch/>
        </p:blipFill>
        <p:spPr bwMode="auto">
          <a:xfrm>
            <a:off x="94719" y="1268760"/>
            <a:ext cx="2335623" cy="3240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3" name="Прямоугольник 8"/>
          <p:cNvSpPr>
            <a:spLocks noChangeArrowheads="1"/>
          </p:cNvSpPr>
          <p:nvPr/>
        </p:nvSpPr>
        <p:spPr bwMode="auto">
          <a:xfrm>
            <a:off x="241221" y="4867735"/>
            <a:ext cx="2013912" cy="163449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>Подбор литературы и наглядного материала по </a:t>
            </a: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проблеме</a:t>
            </a:r>
            <a:endParaRPr lang="ru-RU" sz="1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1036" name="Picture 12" descr="https://pbs.twimg.com/media/CCsZ7QdVIAA_ckg.jpg:lar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041" y="2030481"/>
            <a:ext cx="3139470" cy="15697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8" name="Picture 14" descr="https://konkurs-impulse.ru/images/11/14/1114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637" y="4005064"/>
            <a:ext cx="3864151" cy="273498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5635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4771" y="108573"/>
            <a:ext cx="2513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en-US" sz="20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274" y="308628"/>
            <a:ext cx="9468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Коммуникативная деятельность</a:t>
            </a:r>
          </a:p>
          <a:p>
            <a:pPr algn="l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Познавательно-исследовательская деятельность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19672" y="1262902"/>
            <a:ext cx="7067128" cy="8699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 время утреннего круга мы много рассуждали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как решить проблему – все вместе мы решали</a:t>
            </a:r>
          </a:p>
        </p:txBody>
      </p:sp>
      <p:pic>
        <p:nvPicPr>
          <p:cNvPr id="8" name="Picture 2" descr="E:\фото на воспитатель года\IMG_86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13889"/>
          <a:stretch>
            <a:fillRect/>
          </a:stretch>
        </p:blipFill>
        <p:spPr bwMode="auto">
          <a:xfrm>
            <a:off x="188358" y="2190965"/>
            <a:ext cx="4592868" cy="29662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 descr="F:\Детский сад № 516\Фото детей\Урал мой край родной Памятники\утренний круг Памятники победы\20191023_091406.jpg"/>
          <p:cNvPicPr>
            <a:picLocks noChangeAspect="1" noChangeArrowheads="1"/>
          </p:cNvPicPr>
          <p:nvPr/>
        </p:nvPicPr>
        <p:blipFill>
          <a:blip r:embed="rId5" cstate="print">
            <a:extLst/>
          </a:blip>
          <a:srcRect/>
          <a:stretch>
            <a:fillRect/>
          </a:stretch>
        </p:blipFill>
        <p:spPr bwMode="auto">
          <a:xfrm>
            <a:off x="4495412" y="2190965"/>
            <a:ext cx="4304008" cy="32280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Скругленный прямоугольник 1"/>
          <p:cNvSpPr/>
          <p:nvPr/>
        </p:nvSpPr>
        <p:spPr>
          <a:xfrm>
            <a:off x="318935" y="5445224"/>
            <a:ext cx="8506130" cy="132802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и обсуждение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видеопрезентаций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Что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бумага и из чего ее делают?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такое картон и из чего его делают?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бумаги и картона и их свойства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пр.; решение проблемных ситуаций: Как можно сэкономить бумагу? Что можно сделать из использованной бумаги и картона?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сберечь деревья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т.д.</a:t>
            </a:r>
            <a:endParaRPr lang="ru-RU" sz="16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114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4771" y="108573"/>
            <a:ext cx="2513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en-US" sz="20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4518" y="443461"/>
            <a:ext cx="87949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Опытно-экспериментальная деятельность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1043608" y="980728"/>
            <a:ext cx="7370547" cy="122413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 группе нашей не 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скучаем, мы деревья сохраняем.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Проведем </a:t>
            </a: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эксперимент, а воспитатель - ассистент</a:t>
            </a: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Соберем макулатуру, сделаем бумаги груду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31" y="2141012"/>
            <a:ext cx="2982937" cy="223103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447" y="2933505"/>
            <a:ext cx="3307986" cy="24804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2" descr="F:\Детский сад № 516\Фото детей\эко программа\20191128_09105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3"/>
          <a:stretch/>
        </p:blipFill>
        <p:spPr bwMode="auto">
          <a:xfrm rot="5400000">
            <a:off x="3461172" y="4332871"/>
            <a:ext cx="2535417" cy="234104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2" name="Прямоугольник 8"/>
          <p:cNvSpPr>
            <a:spLocks noChangeArrowheads="1"/>
          </p:cNvSpPr>
          <p:nvPr/>
        </p:nvSpPr>
        <p:spPr bwMode="auto">
          <a:xfrm>
            <a:off x="6302462" y="5425980"/>
            <a:ext cx="2013912" cy="132802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Изготовление бумаги из макулатуры и выставка работ</a:t>
            </a:r>
            <a:endParaRPr lang="ru-RU" sz="1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24578" name="Picture 2" descr="F:\ЭКОПРОГРАММА\фото\20191126_0927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21" y="2273407"/>
            <a:ext cx="2798183" cy="20986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4579" name="Picture 3" descr="F:\ЭКОПРОГРАММА\фото\20191126_16202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05" y="4494375"/>
            <a:ext cx="3131371" cy="23485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1011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4771" y="108573"/>
            <a:ext cx="2513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en-US" sz="20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4518" y="457316"/>
            <a:ext cx="87949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729844" y="960806"/>
            <a:ext cx="7684311" cy="10081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Из коробок самых разных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Что угодно смастерим…</a:t>
            </a:r>
          </a:p>
        </p:txBody>
      </p:sp>
      <p:pic>
        <p:nvPicPr>
          <p:cNvPr id="8" name="Picture 3" descr="F:\Детский сад № 516\Фото детей\макет по ПДД\20190521_075245.jp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 rot="5400000">
            <a:off x="-203589" y="2343084"/>
            <a:ext cx="2981084" cy="22358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9" descr="F:\Детский сад № 516\Фото детей\конкурс Добрый город\макет с техникой\20191125_093329.jpg"/>
          <p:cNvPicPr>
            <a:picLocks noChangeAspect="1" noChangeArrowheads="1"/>
          </p:cNvPicPr>
          <p:nvPr/>
        </p:nvPicPr>
        <p:blipFill>
          <a:blip r:embed="rId4" cstate="print">
            <a:extLst/>
          </a:blip>
          <a:srcRect/>
          <a:stretch>
            <a:fillRect/>
          </a:stretch>
        </p:blipFill>
        <p:spPr bwMode="auto">
          <a:xfrm>
            <a:off x="2593773" y="1738617"/>
            <a:ext cx="2735825" cy="24968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Прямоугольник 8"/>
          <p:cNvSpPr>
            <a:spLocks noChangeArrowheads="1"/>
          </p:cNvSpPr>
          <p:nvPr/>
        </p:nvSpPr>
        <p:spPr bwMode="auto">
          <a:xfrm>
            <a:off x="734487" y="1432151"/>
            <a:ext cx="2013912" cy="40862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МАКЕТЫ</a:t>
            </a:r>
            <a:endParaRPr lang="ru-RU" sz="18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Прямоугольник 8"/>
          <p:cNvSpPr>
            <a:spLocks noChangeArrowheads="1"/>
          </p:cNvSpPr>
          <p:nvPr/>
        </p:nvSpPr>
        <p:spPr bwMode="auto">
          <a:xfrm>
            <a:off x="58591" y="4747221"/>
            <a:ext cx="1718767" cy="40862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«Перекрёсток»</a:t>
            </a:r>
            <a:endParaRPr lang="ru-RU" sz="1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2" name="Прямоугольник 8"/>
          <p:cNvSpPr>
            <a:spLocks noChangeArrowheads="1"/>
          </p:cNvSpPr>
          <p:nvPr/>
        </p:nvSpPr>
        <p:spPr bwMode="auto">
          <a:xfrm>
            <a:off x="2141140" y="3827069"/>
            <a:ext cx="2013912" cy="40862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«Поле боя»</a:t>
            </a:r>
            <a:endParaRPr lang="ru-RU" sz="1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13" name="Picture 2" descr="E:\КОНКУРСЫ 2020-2021\МУЗЕЙ В ЧЕМОДАНЕ\516\IMG-20201015-WA004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" t="25138"/>
          <a:stretch/>
        </p:blipFill>
        <p:spPr bwMode="auto">
          <a:xfrm>
            <a:off x="2429262" y="4358392"/>
            <a:ext cx="2159707" cy="24666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8"/>
          <p:cNvSpPr>
            <a:spLocks noChangeArrowheads="1"/>
          </p:cNvSpPr>
          <p:nvPr/>
        </p:nvSpPr>
        <p:spPr bwMode="auto">
          <a:xfrm>
            <a:off x="752318" y="5426034"/>
            <a:ext cx="1839179" cy="102155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Мини-музей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«От колоска до каравая»</a:t>
            </a:r>
            <a:endParaRPr lang="ru-RU" sz="1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pic>
        <p:nvPicPr>
          <p:cNvPr id="15" name="Picture 4" descr="F:\Детский сад № 516\Фото детей\печка\20181108_144828.jpg"/>
          <p:cNvPicPr>
            <a:picLocks noChangeAspect="1" noChangeArrowheads="1"/>
          </p:cNvPicPr>
          <p:nvPr/>
        </p:nvPicPr>
        <p:blipFill rotWithShape="1">
          <a:blip r:embed="rId6" cstate="print">
            <a:extLst/>
          </a:blip>
          <a:srcRect b="19314"/>
          <a:stretch/>
        </p:blipFill>
        <p:spPr bwMode="auto">
          <a:xfrm rot="5400000">
            <a:off x="4523109" y="2768763"/>
            <a:ext cx="4848234" cy="293385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6" name="Прямоугольник 8"/>
          <p:cNvSpPr>
            <a:spLocks noChangeArrowheads="1"/>
          </p:cNvSpPr>
          <p:nvPr/>
        </p:nvSpPr>
        <p:spPr bwMode="auto">
          <a:xfrm>
            <a:off x="6804248" y="2271956"/>
            <a:ext cx="2013912" cy="71508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ru-RU" sz="1800" b="1" dirty="0" smtClean="0">
                <a:solidFill>
                  <a:srgbClr val="002060"/>
                </a:solidFill>
                <a:cs typeface="Times New Roman" pitchFamily="18" charset="0"/>
              </a:rPr>
              <a:t>ЭЛЕМЕНТЫ ДЕКОРАЦИЙ</a:t>
            </a:r>
            <a:endParaRPr lang="ru-RU" sz="18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097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funart.pro/uploads/posts/2020-03/1584645718_34-p-svetlo-zelenie-foni-dlya-prezentatsii-7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04771" y="108573"/>
            <a:ext cx="25138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en-US" sz="2000" b="1" cap="all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4518" y="548680"/>
            <a:ext cx="8794964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729844" y="1124744"/>
            <a:ext cx="7684311" cy="792088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… И для игр разнообразных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Атрибуты сотворим.</a:t>
            </a:r>
            <a:endParaRPr lang="ru-RU" sz="2000" b="1" dirty="0">
              <a:solidFill>
                <a:srgbClr val="7030A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7" name="Picture 2" descr="F:\ЭКОПРОГРАММА\фото\IMG-20191128-WA00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18" y="2564114"/>
            <a:ext cx="5016399" cy="37622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0" name="TextBox 18"/>
          <p:cNvSpPr txBox="1">
            <a:spLocks noChangeArrowheads="1"/>
          </p:cNvSpPr>
          <p:nvPr/>
        </p:nvSpPr>
        <p:spPr bwMode="auto">
          <a:xfrm>
            <a:off x="7073818" y="5589813"/>
            <a:ext cx="841375" cy="3683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Кухня</a:t>
            </a:r>
          </a:p>
        </p:txBody>
      </p:sp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1331640" y="6381328"/>
            <a:ext cx="2135393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Ростовые машины</a:t>
            </a:r>
          </a:p>
        </p:txBody>
      </p:sp>
      <p:pic>
        <p:nvPicPr>
          <p:cNvPr id="12" name="Picture 5" descr="F:\Детский сад № 516\Фото детей\изделия из картона\IMG-20190616-WA00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1" r="6716" b="9260"/>
          <a:stretch/>
        </p:blipFill>
        <p:spPr bwMode="auto">
          <a:xfrm>
            <a:off x="4716016" y="2094234"/>
            <a:ext cx="4258337" cy="33509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2409021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5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867"/>
      </a:hlink>
      <a:folHlink>
        <a:srgbClr val="205867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5" id="{066464C3-94D6-4A41-A068-851C1C0CD66E}" vid="{4EA4DE9B-E07A-4AA8-8BA1-6FCF94834218}"/>
    </a:ext>
  </a:extLst>
</a:theme>
</file>

<file path=ppt/theme/theme3.xml><?xml version="1.0" encoding="utf-8"?>
<a:theme xmlns:a="http://schemas.openxmlformats.org/drawingml/2006/main" name="1_Тема15">
  <a:themeElements>
    <a:clrScheme name="Другая 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05867"/>
      </a:hlink>
      <a:folHlink>
        <a:srgbClr val="205867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15" id="{066464C3-94D6-4A41-A068-851C1C0CD66E}" vid="{4EA4DE9B-E07A-4AA8-8BA1-6FCF94834218}"/>
    </a:ext>
  </a:extLst>
</a:theme>
</file>

<file path=ppt/theme/theme4.xml><?xml version="1.0" encoding="utf-8"?>
<a:theme xmlns:a="http://schemas.openxmlformats.org/drawingml/2006/main" name="Тема6">
  <a:themeElements>
    <a:clrScheme name="Другая 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C5F27"/>
      </a:hlink>
      <a:folHlink>
        <a:srgbClr val="D7E3BC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2067</TotalTime>
  <Words>677</Words>
  <Application>Microsoft Office PowerPoint</Application>
  <PresentationFormat>Экран (4:3)</PresentationFormat>
  <Paragraphs>108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Тема Office</vt:lpstr>
      <vt:lpstr>Тема15</vt:lpstr>
      <vt:lpstr>1_Тема15</vt:lpstr>
      <vt:lpstr>Тема6</vt:lpstr>
      <vt:lpstr>Презентация PowerPoint</vt:lpstr>
      <vt:lpstr>Введение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Перспективы развития Проекта: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средняя группа №2  «К новым знаниям в новый учебный год!»</dc:title>
  <dc:creator>Ирина Великоречина</dc:creator>
  <cp:lastModifiedBy>user</cp:lastModifiedBy>
  <cp:revision>137</cp:revision>
  <dcterms:created xsi:type="dcterms:W3CDTF">2018-10-02T15:08:53Z</dcterms:created>
  <dcterms:modified xsi:type="dcterms:W3CDTF">2020-11-06T08:26:12Z</dcterms:modified>
</cp:coreProperties>
</file>