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К</a:t>
            </a:r>
            <a:r>
              <a:rPr lang="ru-RU" dirty="0" smtClean="0">
                <a:solidFill>
                  <a:srgbClr val="00B0F0"/>
                </a:solidFill>
              </a:rPr>
              <a:t>о</a:t>
            </a:r>
            <a:r>
              <a:rPr lang="ru-RU" dirty="0" smtClean="0">
                <a:solidFill>
                  <a:srgbClr val="FF0000"/>
                </a:solidFill>
              </a:rPr>
              <a:t>н</a:t>
            </a:r>
            <a:r>
              <a:rPr lang="ru-RU" dirty="0" smtClean="0">
                <a:solidFill>
                  <a:srgbClr val="92D050"/>
                </a:solidFill>
              </a:rPr>
              <a:t>с</a:t>
            </a:r>
            <a:r>
              <a:rPr lang="ru-RU" dirty="0" smtClean="0">
                <a:solidFill>
                  <a:srgbClr val="FFFF00"/>
                </a:solidFill>
              </a:rPr>
              <a:t>т</a:t>
            </a:r>
            <a:r>
              <a:rPr lang="ru-RU" dirty="0" smtClean="0">
                <a:solidFill>
                  <a:srgbClr val="00B0F0"/>
                </a:solidFill>
              </a:rPr>
              <a:t>р</a:t>
            </a:r>
            <a:r>
              <a:rPr lang="ru-RU" dirty="0" smtClean="0">
                <a:solidFill>
                  <a:srgbClr val="FF0000"/>
                </a:solidFill>
              </a:rPr>
              <a:t>у</a:t>
            </a:r>
            <a:r>
              <a:rPr lang="ru-RU" dirty="0" smtClean="0">
                <a:solidFill>
                  <a:srgbClr val="FFFF00"/>
                </a:solidFill>
              </a:rPr>
              <a:t>и</a:t>
            </a:r>
            <a:r>
              <a:rPr lang="ru-RU" dirty="0" smtClean="0">
                <a:solidFill>
                  <a:srgbClr val="92D050"/>
                </a:solidFill>
              </a:rPr>
              <a:t>р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>
                <a:solidFill>
                  <a:srgbClr val="00B0F0"/>
                </a:solidFill>
              </a:rPr>
              <a:t>в</a:t>
            </a:r>
            <a:r>
              <a:rPr lang="ru-RU" dirty="0" smtClean="0">
                <a:solidFill>
                  <a:srgbClr val="FFFF00"/>
                </a:solidFill>
              </a:rPr>
              <a:t>а</a:t>
            </a:r>
            <a:r>
              <a:rPr lang="ru-RU" dirty="0" smtClean="0">
                <a:solidFill>
                  <a:srgbClr val="92D050"/>
                </a:solidFill>
              </a:rPr>
              <a:t>н</a:t>
            </a:r>
            <a:r>
              <a:rPr lang="ru-RU" dirty="0" smtClean="0">
                <a:solidFill>
                  <a:srgbClr val="FFC000"/>
                </a:solidFill>
              </a:rPr>
              <a:t>и</a:t>
            </a:r>
            <a:r>
              <a:rPr lang="ru-RU" dirty="0" smtClean="0">
                <a:solidFill>
                  <a:srgbClr val="FF0000"/>
                </a:solidFill>
              </a:rPr>
              <a:t>е </a:t>
            </a:r>
            <a:r>
              <a:rPr lang="ru-RU" dirty="0" smtClean="0">
                <a:solidFill>
                  <a:srgbClr val="FFFF00"/>
                </a:solidFill>
              </a:rPr>
              <a:t>п</a:t>
            </a:r>
            <a:r>
              <a:rPr lang="ru-RU" dirty="0" smtClean="0">
                <a:solidFill>
                  <a:srgbClr val="00B0F0"/>
                </a:solidFill>
              </a:rPr>
              <a:t>а</a:t>
            </a:r>
            <a:r>
              <a:rPr lang="ru-RU" dirty="0" smtClean="0">
                <a:solidFill>
                  <a:srgbClr val="FF0000"/>
                </a:solidFill>
              </a:rPr>
              <a:t>л</a:t>
            </a:r>
            <a:r>
              <a:rPr lang="ru-RU" dirty="0" smtClean="0">
                <a:solidFill>
                  <a:srgbClr val="92D050"/>
                </a:solidFill>
              </a:rPr>
              <a:t>о</a:t>
            </a:r>
            <a:r>
              <a:rPr lang="ru-RU" dirty="0" smtClean="0">
                <a:solidFill>
                  <a:srgbClr val="FFC000"/>
                </a:solidFill>
              </a:rPr>
              <a:t>ч</a:t>
            </a:r>
            <a:r>
              <a:rPr lang="ru-RU" dirty="0" smtClean="0">
                <a:solidFill>
                  <a:srgbClr val="FF0000"/>
                </a:solidFill>
              </a:rPr>
              <a:t>к</a:t>
            </a:r>
            <a:r>
              <a:rPr lang="ru-RU" dirty="0" smtClean="0">
                <a:solidFill>
                  <a:srgbClr val="00B0F0"/>
                </a:solidFill>
              </a:rPr>
              <a:t>а</a:t>
            </a:r>
            <a:r>
              <a:rPr lang="ru-RU" dirty="0" smtClean="0">
                <a:solidFill>
                  <a:srgbClr val="FFFF00"/>
                </a:solidFill>
              </a:rPr>
              <a:t>м</a:t>
            </a:r>
            <a:r>
              <a:rPr lang="ru-RU" dirty="0" smtClean="0">
                <a:solidFill>
                  <a:srgbClr val="92D050"/>
                </a:solidFill>
              </a:rPr>
              <a:t>и</a:t>
            </a:r>
            <a:br>
              <a:rPr lang="ru-RU" dirty="0" smtClean="0">
                <a:solidFill>
                  <a:srgbClr val="92D050"/>
                </a:solidFill>
              </a:rPr>
            </a:br>
            <a:r>
              <a:rPr lang="ru-RU" sz="2000" dirty="0" smtClean="0">
                <a:solidFill>
                  <a:srgbClr val="00B0F0"/>
                </a:solidFill>
              </a:rPr>
              <a:t>воспитатель Таланова Т.Д.</a:t>
            </a:r>
            <a:endParaRPr lang="ru-RU" sz="2000" dirty="0">
              <a:solidFill>
                <a:srgbClr val="FFFF00"/>
              </a:solidFill>
            </a:endParaRPr>
          </a:p>
        </p:txBody>
      </p:sp>
      <p:pic>
        <p:nvPicPr>
          <p:cNvPr id="5" name="Содержимое 4" descr="констр первый слайд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1278" y="1600200"/>
            <a:ext cx="5481444" cy="4525963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214290"/>
            <a:ext cx="4214842" cy="6500858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bg2"/>
                </a:solidFill>
              </a:rPr>
              <a:t>     Важную роль  в успешности интеллектуального и психо-физического развития ребенка является сформированная мелкая моторика. Способов развития мелкой моторики множество, предлагаю Вашему вниманию один из них – конструирование  из палочек.</a:t>
            </a:r>
          </a:p>
          <a:p>
            <a:pPr algn="just"/>
            <a:r>
              <a:rPr lang="ru-RU" sz="2400" dirty="0" smtClean="0">
                <a:solidFill>
                  <a:schemeClr val="bg2"/>
                </a:solidFill>
              </a:rPr>
              <a:t>     Не у всех дома найдутся цветные счетные палочки. Вместо них можно использовать ватные палочки, спички и даже макаронные изделия (подключаем фантазию).</a:t>
            </a:r>
            <a:endParaRPr lang="ru-RU" sz="2400" dirty="0">
              <a:solidFill>
                <a:schemeClr val="bg2"/>
              </a:solidFill>
            </a:endParaRPr>
          </a:p>
        </p:txBody>
      </p:sp>
      <p:pic>
        <p:nvPicPr>
          <p:cNvPr id="12" name="Содержимое 11" descr="из макарон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4" y="1357298"/>
            <a:ext cx="3609975" cy="29718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а</a:t>
            </a:r>
            <a:r>
              <a:rPr lang="ru-RU" dirty="0" smtClean="0">
                <a:solidFill>
                  <a:srgbClr val="FF0000"/>
                </a:solidFill>
              </a:rPr>
              <a:t>д</a:t>
            </a:r>
            <a:r>
              <a:rPr lang="ru-RU" dirty="0" smtClean="0">
                <a:solidFill>
                  <a:srgbClr val="92D050"/>
                </a:solidFill>
              </a:rPr>
              <a:t>а</a:t>
            </a:r>
            <a:r>
              <a:rPr lang="ru-RU" dirty="0" smtClean="0">
                <a:solidFill>
                  <a:srgbClr val="FFFF00"/>
                </a:solidFill>
              </a:rPr>
              <a:t>ч</a:t>
            </a:r>
            <a:r>
              <a:rPr lang="ru-RU" dirty="0" smtClean="0">
                <a:solidFill>
                  <a:srgbClr val="00B0F0"/>
                </a:solidFill>
              </a:rPr>
              <a:t>и</a:t>
            </a:r>
            <a:r>
              <a:rPr lang="ru-RU" dirty="0" smtClean="0">
                <a:solidFill>
                  <a:schemeClr val="bg2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а</a:t>
            </a:r>
            <a:r>
              <a:rPr lang="ru-RU" dirty="0" smtClean="0">
                <a:solidFill>
                  <a:srgbClr val="00B0F0"/>
                </a:solidFill>
              </a:rPr>
              <a:t>н</a:t>
            </a:r>
            <a:r>
              <a:rPr lang="ru-RU" dirty="0" smtClean="0">
                <a:solidFill>
                  <a:srgbClr val="92D050"/>
                </a:solidFill>
              </a:rPr>
              <a:t>я</a:t>
            </a:r>
            <a:r>
              <a:rPr lang="ru-RU" dirty="0" smtClean="0">
                <a:solidFill>
                  <a:srgbClr val="FF0000"/>
                </a:solidFill>
              </a:rPr>
              <a:t>т</a:t>
            </a:r>
            <a:r>
              <a:rPr lang="ru-RU" dirty="0" smtClean="0">
                <a:solidFill>
                  <a:srgbClr val="FFC000"/>
                </a:solidFill>
              </a:rPr>
              <a:t>и</a:t>
            </a:r>
            <a:r>
              <a:rPr lang="ru-RU" dirty="0" smtClean="0">
                <a:solidFill>
                  <a:srgbClr val="FFFF00"/>
                </a:solidFill>
              </a:rPr>
              <a:t>я</a:t>
            </a:r>
            <a:r>
              <a:rPr lang="ru-RU" dirty="0" smtClean="0">
                <a:solidFill>
                  <a:schemeClr val="bg2"/>
                </a:solidFill>
              </a:rPr>
              <a:t>: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развитие сенсорных способностей (цветные палочки);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развитие мелкой моторики;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развитие зрительного восприятия;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развитие мыслительных операций;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тренировка внимания, воображения, памяти, мышления;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развитие связной речи.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472518" cy="9413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</a:rPr>
              <a:t>Ф</a:t>
            </a:r>
            <a:r>
              <a:rPr lang="ru-RU" sz="2800" dirty="0" smtClean="0">
                <a:solidFill>
                  <a:srgbClr val="00B0F0"/>
                </a:solidFill>
              </a:rPr>
              <a:t>л</a:t>
            </a: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>
                <a:solidFill>
                  <a:srgbClr val="92D050"/>
                </a:solidFill>
              </a:rPr>
              <a:t>г</a:t>
            </a:r>
            <a:r>
              <a:rPr lang="ru-RU" sz="2800" dirty="0" smtClean="0">
                <a:solidFill>
                  <a:schemeClr val="bg1"/>
                </a:solidFill>
              </a:rPr>
              <a:t> и </a:t>
            </a:r>
            <a:r>
              <a:rPr lang="ru-RU" sz="2800" dirty="0" smtClean="0">
                <a:solidFill>
                  <a:srgbClr val="FFFF00"/>
                </a:solidFill>
              </a:rPr>
              <a:t>з</a:t>
            </a:r>
            <a:r>
              <a:rPr lang="ru-RU" sz="2800" dirty="0" smtClean="0">
                <a:solidFill>
                  <a:srgbClr val="00B0F0"/>
                </a:solidFill>
              </a:rPr>
              <a:t>в</a:t>
            </a:r>
            <a:r>
              <a:rPr lang="ru-RU" sz="2800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>
                <a:solidFill>
                  <a:srgbClr val="92D050"/>
                </a:solidFill>
              </a:rPr>
              <a:t>з</a:t>
            </a:r>
            <a:r>
              <a:rPr lang="ru-RU" sz="28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</a:t>
            </a:r>
            <a:r>
              <a:rPr lang="ru-RU" sz="2800" dirty="0" smtClean="0">
                <a:solidFill>
                  <a:srgbClr val="FFC000"/>
                </a:solidFill>
              </a:rPr>
              <a:t>а</a:t>
            </a:r>
            <a:endParaRPr lang="ru-RU" sz="2800" dirty="0">
              <a:solidFill>
                <a:srgbClr val="FFC000"/>
              </a:solidFill>
            </a:endParaRPr>
          </a:p>
        </p:txBody>
      </p:sp>
      <p:pic>
        <p:nvPicPr>
          <p:cNvPr id="5" name="Содержимое 4" descr="флаг и звездочк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7576" y="1857364"/>
            <a:ext cx="5676424" cy="328841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1785926"/>
            <a:ext cx="3008313" cy="4691063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Красный флаг,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На нём звезда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Золотого цвета,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Чтобы помнили всегда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Прадеда и деда.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Тех, кто защитил страну,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Жертвуя собою.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Чтобы реял Красный флаг</a:t>
            </a:r>
          </a:p>
          <a:p>
            <a:r>
              <a:rPr lang="ru-RU" sz="20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В Мае над Москвою.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6993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Т</a:t>
            </a:r>
            <a:r>
              <a:rPr lang="ru-RU" sz="3600" dirty="0" smtClean="0">
                <a:solidFill>
                  <a:srgbClr val="00B0F0"/>
                </a:solidFill>
              </a:rPr>
              <a:t>а</a:t>
            </a:r>
            <a:r>
              <a:rPr lang="ru-RU" sz="3600" dirty="0" smtClean="0">
                <a:solidFill>
                  <a:srgbClr val="92D050"/>
                </a:solidFill>
              </a:rPr>
              <a:t>н</a:t>
            </a:r>
            <a:r>
              <a:rPr lang="ru-RU" sz="3600" dirty="0" smtClean="0">
                <a:solidFill>
                  <a:srgbClr val="FF0000"/>
                </a:solidFill>
              </a:rPr>
              <a:t>к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5" name="Содержимое 4" descr="тан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182" y="1428736"/>
            <a:ext cx="4876800" cy="34290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400420" cy="46910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Везде, как будто вездеход,</a:t>
            </a:r>
          </a:p>
          <a:p>
            <a:r>
              <a:rPr lang="ru-RU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На гусеницах танк пройдет</a:t>
            </a:r>
          </a:p>
          <a:p>
            <a:r>
              <a:rPr lang="ru-RU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Ствол орудийный впереди,</a:t>
            </a:r>
          </a:p>
          <a:p>
            <a:r>
              <a:rPr lang="ru-RU" sz="2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Опасно, враг, не подходи!</a:t>
            </a:r>
            <a:endParaRPr lang="ru-RU" sz="2400" b="1" dirty="0">
              <a:solidFill>
                <a:schemeClr val="accent6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29642" cy="100010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К</a:t>
            </a:r>
            <a:r>
              <a:rPr lang="ru-RU" sz="3600" dirty="0" smtClean="0">
                <a:solidFill>
                  <a:srgbClr val="00B0F0"/>
                </a:solidFill>
              </a:rPr>
              <a:t>о</a:t>
            </a:r>
            <a:r>
              <a:rPr lang="ru-RU" sz="3600" dirty="0" smtClean="0">
                <a:solidFill>
                  <a:srgbClr val="FF0000"/>
                </a:solidFill>
              </a:rPr>
              <a:t>р</a:t>
            </a:r>
            <a:r>
              <a:rPr lang="ru-RU" sz="3600" dirty="0" smtClean="0">
                <a:solidFill>
                  <a:srgbClr val="92D050"/>
                </a:solidFill>
              </a:rPr>
              <a:t>а</a:t>
            </a:r>
            <a:r>
              <a:rPr lang="ru-RU" sz="3600" dirty="0" smtClean="0">
                <a:solidFill>
                  <a:srgbClr val="FFFF00"/>
                </a:solidFill>
              </a:rPr>
              <a:t>б</a:t>
            </a:r>
            <a:r>
              <a:rPr lang="ru-RU" sz="3600" dirty="0" smtClean="0">
                <a:solidFill>
                  <a:srgbClr val="00B0F0"/>
                </a:solidFill>
              </a:rPr>
              <a:t>л</a:t>
            </a:r>
            <a:r>
              <a:rPr lang="ru-RU" sz="3600" dirty="0" smtClean="0">
                <a:solidFill>
                  <a:srgbClr val="92D050"/>
                </a:solidFill>
              </a:rPr>
              <a:t>и</a:t>
            </a:r>
            <a:endParaRPr lang="ru-RU" sz="3600" dirty="0">
              <a:solidFill>
                <a:srgbClr val="92D050"/>
              </a:solidFill>
            </a:endParaRPr>
          </a:p>
        </p:txBody>
      </p:sp>
      <p:pic>
        <p:nvPicPr>
          <p:cNvPr id="5" name="Содержимое 4" descr="пароход и корабли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3786190"/>
            <a:ext cx="7272338" cy="238601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8329641" cy="220821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Перед нами боевые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Корабли сторожевые.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Охраняют корабли</a:t>
            </a:r>
          </a:p>
          <a:p>
            <a:pPr algn="ctr"/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Берега родной земли.</a:t>
            </a:r>
            <a:endParaRPr lang="ru-RU" sz="2800" b="1" dirty="0">
              <a:solidFill>
                <a:schemeClr val="accent6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6993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Р</a:t>
            </a:r>
            <a:r>
              <a:rPr lang="ru-RU" sz="3600" dirty="0" smtClean="0">
                <a:solidFill>
                  <a:srgbClr val="00B0F0"/>
                </a:solidFill>
              </a:rPr>
              <a:t>а</a:t>
            </a:r>
            <a:r>
              <a:rPr lang="ru-RU" sz="3600" dirty="0" smtClean="0">
                <a:solidFill>
                  <a:srgbClr val="FF0000"/>
                </a:solidFill>
              </a:rPr>
              <a:t>к</a:t>
            </a:r>
            <a:r>
              <a:rPr lang="ru-RU" sz="3600" dirty="0" smtClean="0">
                <a:solidFill>
                  <a:srgbClr val="92D050"/>
                </a:solidFill>
              </a:rPr>
              <a:t>е</a:t>
            </a:r>
            <a:r>
              <a:rPr lang="ru-RU" sz="3600" dirty="0" smtClean="0">
                <a:solidFill>
                  <a:srgbClr val="FFFF00"/>
                </a:solidFill>
              </a:rPr>
              <a:t>т</a:t>
            </a:r>
            <a:r>
              <a:rPr lang="ru-RU" sz="3600" dirty="0" smtClean="0">
                <a:solidFill>
                  <a:srgbClr val="00B0F0"/>
                </a:solidFill>
              </a:rPr>
              <a:t>а</a:t>
            </a:r>
            <a:endParaRPr lang="ru-RU" sz="3600" dirty="0">
              <a:solidFill>
                <a:srgbClr val="00B0F0"/>
              </a:solidFill>
            </a:endParaRPr>
          </a:p>
        </p:txBody>
      </p:sp>
      <p:pic>
        <p:nvPicPr>
          <p:cNvPr id="5" name="Содержимое 4" descr="ракет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4942" y="714356"/>
            <a:ext cx="3307652" cy="471201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Вот под радугой ракета</a:t>
            </a:r>
          </a:p>
          <a:p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Взмыла к небесам.</a:t>
            </a:r>
          </a:p>
          <a:p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И такую же ракету</a:t>
            </a:r>
          </a:p>
          <a:p>
            <a:r>
              <a:rPr lang="ru-RU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itchFamily="66" charset="0"/>
              </a:rPr>
              <a:t>Я построю сам.</a:t>
            </a:r>
            <a:endParaRPr lang="ru-RU" sz="2800" b="1" dirty="0">
              <a:solidFill>
                <a:schemeClr val="accent6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Придумайте небольшой рассказ или прочитайте ребенку стих, чтобы конструирование было более увлекательным.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конструирование из палочек (схемы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500174"/>
            <a:ext cx="8534400" cy="5048248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198</Words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Конструирование палочками воспитатель Таланова Т.Д.</vt:lpstr>
      <vt:lpstr>Слайд 2</vt:lpstr>
      <vt:lpstr>Задачи занятия:</vt:lpstr>
      <vt:lpstr>Флаг и звезда</vt:lpstr>
      <vt:lpstr>Танк</vt:lpstr>
      <vt:lpstr>Корабли</vt:lpstr>
      <vt:lpstr>Ракета</vt:lpstr>
      <vt:lpstr>Придумайте небольшой рассказ или прочитайте ребенку стих, чтобы конструирование было более увлекательным.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15</cp:revision>
  <dcterms:created xsi:type="dcterms:W3CDTF">2020-05-03T14:07:28Z</dcterms:created>
  <dcterms:modified xsi:type="dcterms:W3CDTF">2020-05-03T16:27:50Z</dcterms:modified>
</cp:coreProperties>
</file>